
<file path=[Content_Types].xml><?xml version="1.0" encoding="utf-8"?>
<Types xmlns="http://schemas.openxmlformats.org/package/2006/content-types">
  <Default Extension="rels" ContentType="application/vnd.openxmlformats-package.relationships+xml"/>
  <Default Extension="jpeg" ContentType="image/jpeg"/>
  <Default Extension="wmf" ContentType="image/x-wmf"/>
  <Default Extension="xml" ContentType="application/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NET 20.7-->
<p:presentation xmlns:r="http://schemas.openxmlformats.org/officeDocument/2006/relationships" xmlns:a="http://schemas.openxmlformats.org/drawingml/2006/main" xmlns:p="http://schemas.openxmlformats.org/presentationml/2006/main" rtl="1" saveSubsetFonts="1">
  <p:sldMasterIdLst>
    <p:sldMasterId id="2147483648" r:id="rId1"/>
  </p:sldMasterIdLst>
  <p:notesMasterIdLst>
    <p:notesMasterId r:id="rId2"/>
  </p:notesMasterIdLst>
  <p:sldIdLst>
    <p:sldId id="256" r:id="rId3"/>
    <p:sldId id="257" r:id="rId4"/>
    <p:sldId id="258" r:id="rId5"/>
    <p:sldId id="259" r:id="rId6"/>
    <p:sldId id="260" r:id="rId7"/>
  </p:sldIdLst>
  <p:sldSz cx="9144000" cy="6858000" type="screen4x3"/>
  <p:notesSz cx="6858000" cy="9144000"/>
  <p:custDataLst>
    <p:tags r:id="rId8"/>
  </p:custDataLst>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5" d="100"/>
          <a:sy n="65" d="100"/>
        </p:scale>
        <p:origin x="1320" y="44"/>
      </p:cViewPr>
      <p:guideLst>
        <p:guide orient="horz" pos="2160"/>
        <p:guide pos="2880"/>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13" Type="http://schemas.openxmlformats.org/officeDocument/2006/relationships/customXml" Target="../customXml/item1.xml"/><Relationship Id="rId3" Type="http://schemas.openxmlformats.org/officeDocument/2006/relationships/slide" Target="slides/slide1.xml"/><Relationship Id="rId12"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notesMaster" Target="notesMasters/notesMaster1.xml"/><Relationship Id="rId1" Type="http://schemas.openxmlformats.org/officeDocument/2006/relationships/slideMaster" Target="slideMasters/slideMaster1.xml"/><Relationship Id="rId11" Type="http://schemas.openxmlformats.org/officeDocument/2006/relationships/theme" Target="theme/theme1.xml"/><Relationship Id="rId6" Type="http://schemas.openxmlformats.org/officeDocument/2006/relationships/slide" Target="slides/slide4.xml"/><Relationship Id="rId5" Type="http://schemas.openxmlformats.org/officeDocument/2006/relationships/slide" Target="slides/slide3.xml"/><Relationship Id="rId15" Type="http://schemas.openxmlformats.org/officeDocument/2006/relationships/customXml" Target="../customXml/item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 Id="rId14" Type="http://schemas.openxmlformats.org/officeDocument/2006/relationships/customXml" Target="../customXml/item2.xml"/></Relationships>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E5A697CB-1C96-46FE-ACFF-5BBD92A23C23}" type="datetimeFigureOut">
              <a:rPr lang="he-IL" smtClean="0"/>
              <a:t>כ'/כסלו/תשפ"ג</a:t>
            </a:fld>
            <a:endParaRPr lang="he-IL"/>
          </a:p>
        </p:txBody>
      </p:sp>
      <p:sp>
        <p:nvSpPr>
          <p:cNvPr id="4" name="מציין מיקום של תמונת שקופית 3"/>
          <p:cNvSpPr>
            <a:spLocks noGrp="1" noRot="1" noChangeAspect="1"/>
          </p:cNvSpPr>
          <p:nvPr>
            <p:ph type="sldImg" idx="2"/>
          </p:nvPr>
        </p:nvSpPr>
        <p:spPr>
          <a:xfrm>
            <a:off x="1143000" y="685800"/>
            <a:ext cx="4572000" cy="3429000"/>
          </a:xfrm>
          <a:prstGeom prst="rect">
            <a:avLst/>
          </a:prstGeom>
          <a:noFill/>
          <a:ln w="12700">
            <a:solidFill>
              <a:prstClr val="black"/>
            </a:solidFill>
          </a:ln>
        </p:spPr>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347A1888-91F2-4D7F-942A-C8D4ED30079A}" type="slidenum">
              <a:rPr lang="he-IL" smtClean="0"/>
              <a:t>‹#›</a:t>
            </a:fld>
            <a:endParaRPr lang="he-IL"/>
          </a:p>
        </p:txBody>
      </p:sp>
    </p:spTree>
    <p:extLst>
      <p:ext uri="{BB962C8B-B14F-4D97-AF65-F5344CB8AC3E}">
        <p14:creationId xmlns:p14="http://schemas.microsoft.com/office/powerpoint/2010/main" val="355794420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שקופית כותרת">
    <p:spTree>
      <p:nvGrpSpPr>
        <p:cNvPr id="1" name=""/>
        <p:cNvGrpSpPr/>
        <p:nvPr/>
      </p:nvGrpSpPr>
      <p:grpSpPr>
        <a:xfrm>
          <a:off x="0" y="0"/>
          <a: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F3A096EC-E697-493D-B53D-FE3834F33885}" type="datetime8">
              <a:rPr lang="he-IL" smtClean="0"/>
              <a:t>14 דצמבר 22</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A2887593-D44F-4E4F-896E-3D162845D4DA}" type="slidenum">
              <a:rPr lang="he-IL" smtClean="0"/>
              <a:t>‹#›</a:t>
            </a:fld>
            <a:endParaRPr lang="he-IL"/>
          </a:p>
        </p:txBody>
      </p:sp>
    </p:spTree>
    <p:extLst>
      <p:ext uri="{BB962C8B-B14F-4D97-AF65-F5344CB8AC3E}">
        <p14:creationId xmlns:p14="http://schemas.microsoft.com/office/powerpoint/2010/main" val="3015082141"/>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כותרת וטקסט אנכי">
    <p:spTree>
      <p:nvGrpSpPr>
        <p:cNvPr id="1" name=""/>
        <p:cNvGrpSpPr/>
        <p:nvPr/>
      </p:nvGrpSpPr>
      <p:grpSpPr>
        <a:xfrm>
          <a:off x="0" y="0"/>
          <a: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FBAFEF8E-2AFA-4BC1-A1B5-3BAF55B2E370}" type="datetime8">
              <a:rPr lang="he-IL" smtClean="0"/>
              <a:t>14 דצמבר 22</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A2887593-D44F-4E4F-896E-3D162845D4DA}" type="slidenum">
              <a:rPr lang="he-IL" smtClean="0"/>
              <a:t>‹#›</a:t>
            </a:fld>
            <a:endParaRPr lang="he-IL"/>
          </a:p>
        </p:txBody>
      </p:sp>
    </p:spTree>
    <p:extLst>
      <p:ext uri="{BB962C8B-B14F-4D97-AF65-F5344CB8AC3E}">
        <p14:creationId xmlns:p14="http://schemas.microsoft.com/office/powerpoint/2010/main" val="1131833014"/>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כותרת אנכית וטקסט">
    <p:spTree>
      <p:nvGrpSpPr>
        <p:cNvPr id="1" name=""/>
        <p:cNvGrpSpPr/>
        <p:nvPr/>
      </p:nvGrpSpPr>
      <p:grpSpPr>
        <a:xfrm>
          <a:off x="0" y="0"/>
          <a: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470A8D7B-D6CC-44B0-91A8-679E41E09CF4}" type="datetime8">
              <a:rPr lang="he-IL" smtClean="0"/>
              <a:t>14 דצמבר 22</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A2887593-D44F-4E4F-896E-3D162845D4DA}" type="slidenum">
              <a:rPr lang="he-IL" smtClean="0"/>
              <a:t>‹#›</a:t>
            </a:fld>
            <a:endParaRPr lang="he-IL"/>
          </a:p>
        </p:txBody>
      </p:sp>
    </p:spTree>
    <p:extLst>
      <p:ext uri="{BB962C8B-B14F-4D97-AF65-F5344CB8AC3E}">
        <p14:creationId xmlns:p14="http://schemas.microsoft.com/office/powerpoint/2010/main" val="2086024091"/>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כותרת ותוכן">
    <p:spTree>
      <p:nvGrpSpPr>
        <p:cNvPr id="1" name=""/>
        <p:cNvGrpSpPr/>
        <p:nvPr/>
      </p:nvGrpSpPr>
      <p:grpSpPr>
        <a:xfrm>
          <a:off x="0" y="0"/>
          <a: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03D77F93-B6EA-4143-BB45-AE42C2C2FCE8}" type="datetime8">
              <a:rPr lang="he-IL" smtClean="0"/>
              <a:t>14 דצמבר 22</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A2887593-D44F-4E4F-896E-3D162845D4DA}" type="slidenum">
              <a:rPr lang="he-IL" smtClean="0"/>
              <a:t>‹#›</a:t>
            </a:fld>
            <a:endParaRPr lang="he-IL"/>
          </a:p>
        </p:txBody>
      </p:sp>
    </p:spTree>
    <p:extLst>
      <p:ext uri="{BB962C8B-B14F-4D97-AF65-F5344CB8AC3E}">
        <p14:creationId xmlns:p14="http://schemas.microsoft.com/office/powerpoint/2010/main" val="1835302183"/>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כותרת מקטע עליונה">
    <p:spTree>
      <p:nvGrpSpPr>
        <p:cNvPr id="1" name=""/>
        <p:cNvGrpSpPr/>
        <p:nvPr/>
      </p:nvGrpSpPr>
      <p:grpSpPr>
        <a:xfrm>
          <a:off x="0" y="0"/>
          <a: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C156B6DD-0FF9-4C28-9CE6-D385929ACC34}" type="datetime8">
              <a:rPr lang="he-IL" smtClean="0"/>
              <a:t>14 דצמבר 22</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A2887593-D44F-4E4F-896E-3D162845D4DA}" type="slidenum">
              <a:rPr lang="he-IL" smtClean="0"/>
              <a:t>‹#›</a:t>
            </a:fld>
            <a:endParaRPr lang="he-IL"/>
          </a:p>
        </p:txBody>
      </p:sp>
    </p:spTree>
    <p:extLst>
      <p:ext uri="{BB962C8B-B14F-4D97-AF65-F5344CB8AC3E}">
        <p14:creationId xmlns:p14="http://schemas.microsoft.com/office/powerpoint/2010/main" val="2206263067"/>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שני תכנים">
    <p:spTree>
      <p:nvGrpSpPr>
        <p:cNvPr id="1" name=""/>
        <p:cNvGrpSpPr/>
        <p:nvPr/>
      </p:nvGrpSpPr>
      <p:grpSpPr>
        <a:xfrm>
          <a:off x="0" y="0"/>
          <a: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D4360E38-47FA-4747-B654-3DF1B10F4B6C}" type="datetime8">
              <a:rPr lang="he-IL" smtClean="0"/>
              <a:t>14 דצמבר 22</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A2887593-D44F-4E4F-896E-3D162845D4DA}" type="slidenum">
              <a:rPr lang="he-IL" smtClean="0"/>
              <a:t>‹#›</a:t>
            </a:fld>
            <a:endParaRPr lang="he-IL"/>
          </a:p>
        </p:txBody>
      </p:sp>
    </p:spTree>
    <p:extLst>
      <p:ext uri="{BB962C8B-B14F-4D97-AF65-F5344CB8AC3E}">
        <p14:creationId xmlns:p14="http://schemas.microsoft.com/office/powerpoint/2010/main" val="2248427937"/>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השוואה">
    <p:spTree>
      <p:nvGrpSpPr>
        <p:cNvPr id="1" name=""/>
        <p:cNvGrpSpPr/>
        <p:nvPr/>
      </p:nvGrpSpPr>
      <p:grpSpPr>
        <a:xfrm>
          <a:off x="0" y="0"/>
          <a: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B97AED10-D8D2-4842-9A69-AE29FC4F373A}" type="datetime8">
              <a:rPr lang="he-IL" smtClean="0"/>
              <a:t>14 דצמבר 22</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A2887593-D44F-4E4F-896E-3D162845D4DA}" type="slidenum">
              <a:rPr lang="he-IL" smtClean="0"/>
              <a:t>‹#›</a:t>
            </a:fld>
            <a:endParaRPr lang="he-IL"/>
          </a:p>
        </p:txBody>
      </p:sp>
    </p:spTree>
    <p:extLst>
      <p:ext uri="{BB962C8B-B14F-4D97-AF65-F5344CB8AC3E}">
        <p14:creationId xmlns:p14="http://schemas.microsoft.com/office/powerpoint/2010/main" val="2508144039"/>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כותרת בלבד">
    <p:spTree>
      <p:nvGrpSpPr>
        <p:cNvPr id="1" name=""/>
        <p:cNvGrpSpPr/>
        <p:nvPr/>
      </p:nvGrpSpPr>
      <p:grpSpPr>
        <a:xfrm>
          <a:off x="0" y="0"/>
          <a: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6C42E477-3AF0-4A1B-9B76-86A549A00470}" type="datetime8">
              <a:rPr lang="he-IL" smtClean="0"/>
              <a:t>14 דצמבר 22</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A2887593-D44F-4E4F-896E-3D162845D4DA}" type="slidenum">
              <a:rPr lang="he-IL" smtClean="0"/>
              <a:t>‹#›</a:t>
            </a:fld>
            <a:endParaRPr lang="he-IL"/>
          </a:p>
        </p:txBody>
      </p:sp>
    </p:spTree>
    <p:extLst>
      <p:ext uri="{BB962C8B-B14F-4D97-AF65-F5344CB8AC3E}">
        <p14:creationId xmlns:p14="http://schemas.microsoft.com/office/powerpoint/2010/main" val="2541882606"/>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ריק">
    <p:spTree>
      <p:nvGrpSpPr>
        <p:cNvPr id="1" name=""/>
        <p:cNvGrpSpPr/>
        <p:nvPr/>
      </p:nvGrpSpPr>
      <p:grpSpPr>
        <a:xfrm>
          <a:off x="0" y="0"/>
          <a:ext cx="0" cy="0"/>
        </a:xfrm>
      </p:grpSpPr>
      <p:sp>
        <p:nvSpPr>
          <p:cNvPr id="2" name="מציין מיקום של תאריך 1"/>
          <p:cNvSpPr>
            <a:spLocks noGrp="1"/>
          </p:cNvSpPr>
          <p:nvPr>
            <p:ph type="dt" sz="half" idx="10"/>
          </p:nvPr>
        </p:nvSpPr>
        <p:spPr/>
        <p:txBody>
          <a:bodyPr/>
          <a:lstStyle/>
          <a:p>
            <a:fld id="{30D62F7B-17DD-4DBE-9146-95C5EF7B61D3}" type="datetime8">
              <a:rPr lang="he-IL" smtClean="0"/>
              <a:t>14 דצמבר 22</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A2887593-D44F-4E4F-896E-3D162845D4DA}" type="slidenum">
              <a:rPr lang="he-IL" smtClean="0"/>
              <a:t>‹#›</a:t>
            </a:fld>
            <a:endParaRPr lang="he-IL"/>
          </a:p>
        </p:txBody>
      </p:sp>
    </p:spTree>
    <p:extLst>
      <p:ext uri="{BB962C8B-B14F-4D97-AF65-F5344CB8AC3E}">
        <p14:creationId xmlns:p14="http://schemas.microsoft.com/office/powerpoint/2010/main" val="2377895971"/>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תוכן עם כיתוב">
    <p:spTree>
      <p:nvGrpSpPr>
        <p:cNvPr id="1" name=""/>
        <p:cNvGrpSpPr/>
        <p:nvPr/>
      </p:nvGrpSpPr>
      <p:grpSpPr>
        <a:xfrm>
          <a:off x="0" y="0"/>
          <a: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CA73CB4C-4D3D-46BA-85DA-A6997054CC52}" type="datetime8">
              <a:rPr lang="he-IL" smtClean="0"/>
              <a:t>14 דצמבר 22</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A2887593-D44F-4E4F-896E-3D162845D4DA}" type="slidenum">
              <a:rPr lang="he-IL" smtClean="0"/>
              <a:t>‹#›</a:t>
            </a:fld>
            <a:endParaRPr lang="he-IL"/>
          </a:p>
        </p:txBody>
      </p:sp>
    </p:spTree>
    <p:extLst>
      <p:ext uri="{BB962C8B-B14F-4D97-AF65-F5344CB8AC3E}">
        <p14:creationId xmlns:p14="http://schemas.microsoft.com/office/powerpoint/2010/main" val="3009281908"/>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תמונה עם כיתוב">
    <p:spTree>
      <p:nvGrpSpPr>
        <p:cNvPr id="1" name=""/>
        <p:cNvGrpSpPr/>
        <p:nvPr/>
      </p:nvGrpSpPr>
      <p:grpSpPr>
        <a:xfrm>
          <a:off x="0" y="0"/>
          <a: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EC70A845-1176-4F69-A4C1-FC47D66F55E4}" type="datetime8">
              <a:rPr lang="he-IL" smtClean="0"/>
              <a:t>14 דצמבר 22</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A2887593-D44F-4E4F-896E-3D162845D4DA}" type="slidenum">
              <a:rPr lang="he-IL" smtClean="0"/>
              <a:t>‹#›</a:t>
            </a:fld>
            <a:endParaRPr lang="he-IL"/>
          </a:p>
        </p:txBody>
      </p:sp>
    </p:spTree>
    <p:extLst>
      <p:ext uri="{BB962C8B-B14F-4D97-AF65-F5344CB8AC3E}">
        <p14:creationId xmlns:p14="http://schemas.microsoft.com/office/powerpoint/2010/main" val="3421174807"/>
      </p:ext>
    </p:extLst>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image" Target="../media/image1.jpeg" /><Relationship Id="rId13"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12">
            <a:lum/>
          </a:blip>
          <a:stretch>
            <a:fillRect/>
          </a:stretch>
        </a:blipFill>
        <a:effectLst/>
      </p:bgPr>
    </p:bg>
    <p:spTree>
      <p:nvGrpSpPr>
        <p:cNvPr id="1" name=""/>
        <p:cNvGrpSpPr/>
        <p:nvPr/>
      </p:nvGrpSpPr>
      <p:grpSpPr>
        <a:xfrm>
          <a:off x="0" y="0"/>
          <a: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90EFD1A-9564-43CA-938F-91953C6FDE5F}" type="datetime8">
              <a:rPr lang="he-IL" smtClean="0"/>
              <a:t>14 דצמבר 22</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2887593-D44F-4E4F-896E-3D162845D4DA}" type="slidenum">
              <a:rPr lang="he-IL" smtClean="0"/>
              <a:t>‹#›</a:t>
            </a:fld>
            <a:endParaRPr lang="he-IL"/>
          </a:p>
        </p:txBody>
      </p:sp>
    </p:spTree>
    <p:extLst>
      <p:ext uri="{BB962C8B-B14F-4D97-AF65-F5344CB8AC3E}">
        <p14:creationId xmlns:p14="http://schemas.microsoft.com/office/powerpoint/2010/main" val="42592710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hf hdr="0" ftr="0" dt="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2.wmf" /><Relationship Id="rId3" Type="http://schemas.openxmlformats.org/officeDocument/2006/relationships/image" Target="../media/image3.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3">
            <a:lum/>
          </a:blip>
          <a:stretch>
            <a:fillRect/>
          </a:stretch>
        </a:blipFill>
        <a:effectLst/>
      </p:bgPr>
    </p:bg>
    <p:spTree>
      <p:nvGrpSpPr>
        <p:cNvPr id="1" name=""/>
        <p:cNvGrpSpPr/>
        <p:nvPr/>
      </p:nvGrpSpPr>
      <p:grpSpPr>
        <a:xfrm>
          <a:off x="0" y="0"/>
          <a:ext cx="0" cy="0"/>
        </a:xfrm>
      </p:grpSpPr>
      <p:sp>
        <p:nvSpPr>
          <p:cNvPr id="2" name="כותרת 1"/>
          <p:cNvSpPr>
            <a:spLocks noGrp="1"/>
          </p:cNvSpPr>
          <p:nvPr>
            <p:ph type="ctrTitle"/>
          </p:nvPr>
        </p:nvSpPr>
        <p:spPr>
          <a:xfrm>
            <a:off x="827584" y="2204864"/>
            <a:ext cx="3672408" cy="1758057"/>
          </a:xfrm>
        </p:spPr>
        <p:txBody>
          <a:bodyPr>
            <a:normAutofit/>
          </a:bodyPr>
          <a:lstStyle/>
          <a:p>
            <a:r>
              <a:rPr lang="he-IL" sz="4800" b="1">
                <a:ln w="17780" cmpd="sng">
                  <a:solidFill>
                    <a:schemeClr val="accent1">
                      <a:tint val="3000"/>
                    </a:schemeClr>
                  </a:solidFill>
                  <a:prstDash val="solid"/>
                  <a:miter lim="800000"/>
                </a:ln>
                <a:gradFill>
                  <a:gsLst>
                    <a:gs pos="10000">
                      <a:schemeClr val="accent1">
                        <a:tint val="63000"/>
                        <a:sat val="100000"/>
                      </a:schemeClr>
                    </a:gs>
                    <a:gs pos="90000">
                      <a:schemeClr val="accent1">
                        <a:shade val="50000"/>
                        <a:satMod val="100000"/>
                      </a:schemeClr>
                    </a:gs>
                  </a:gsLst>
                  <a:lin ang="5400000"/>
                </a:gradFill>
                <a:effectLst>
                  <a:outerShdw blurRad="50800" dist="38100" dir="10800000" algn="r" rotWithShape="0">
                    <a:prstClr val="black">
                      <a:alpha val="40000"/>
                    </a:prstClr>
                  </a:outerShdw>
                </a:effectLst>
              </a:rPr>
              <a:t>דגשים בנושא</a:t>
            </a:r>
            <a:br>
              <a:rPr lang="he-IL" sz="4800" b="1">
                <a:ln w="17780" cmpd="sng">
                  <a:solidFill>
                    <a:schemeClr val="accent1">
                      <a:tint val="3000"/>
                    </a:schemeClr>
                  </a:solidFill>
                  <a:prstDash val="solid"/>
                  <a:miter lim="800000"/>
                </a:ln>
                <a:gradFill>
                  <a:gsLst>
                    <a:gs pos="10000">
                      <a:schemeClr val="accent1">
                        <a:tint val="63000"/>
                        <a:sat val="100000"/>
                      </a:schemeClr>
                    </a:gs>
                    <a:gs pos="90000">
                      <a:schemeClr val="accent1">
                        <a:shade val="50000"/>
                        <a:satMod val="100000"/>
                      </a:schemeClr>
                    </a:gs>
                  </a:gsLst>
                  <a:lin ang="5400000"/>
                </a:gradFill>
                <a:effectLst>
                  <a:outerShdw blurRad="50800" dist="38100" dir="10800000" algn="r" rotWithShape="0">
                    <a:prstClr val="black">
                      <a:alpha val="40000"/>
                    </a:prstClr>
                  </a:outerShdw>
                </a:effectLst>
              </a:rPr>
            </a:br>
            <a:r>
              <a:rPr lang="he-IL" sz="4800" b="1" smtClean="0">
                <a:ln w="17780" cmpd="sng">
                  <a:solidFill>
                    <a:schemeClr val="accent1">
                      <a:tint val="3000"/>
                    </a:schemeClr>
                  </a:solidFill>
                  <a:prstDash val="solid"/>
                  <a:miter lim="800000"/>
                </a:ln>
                <a:gradFill>
                  <a:gsLst>
                    <a:gs pos="10000">
                      <a:schemeClr val="accent1">
                        <a:tint val="63000"/>
                        <a:sat val="100000"/>
                      </a:schemeClr>
                    </a:gs>
                    <a:gs pos="90000">
                      <a:schemeClr val="accent1">
                        <a:shade val="50000"/>
                        <a:satMod val="100000"/>
                      </a:schemeClr>
                    </a:gs>
                  </a:gsLst>
                  <a:lin ang="5400000"/>
                </a:gradFill>
                <a:effectLst>
                  <a:outerShdw blurRad="50800" dist="38100" dir="10800000" algn="r" rotWithShape="0">
                    <a:prstClr val="black">
                      <a:alpha val="40000"/>
                    </a:prstClr>
                  </a:outerShdw>
                </a:effectLst>
              </a:rPr>
              <a:t> </a:t>
            </a:r>
            <a:r>
              <a:rPr lang="he-IL" sz="4800" b="1">
                <a:ln w="17780" cmpd="sng">
                  <a:solidFill>
                    <a:schemeClr val="accent1">
                      <a:tint val="3000"/>
                    </a:schemeClr>
                  </a:solidFill>
                  <a:prstDash val="solid"/>
                  <a:miter lim="800000"/>
                </a:ln>
                <a:gradFill>
                  <a:gsLst>
                    <a:gs pos="10000">
                      <a:schemeClr val="accent1">
                        <a:tint val="63000"/>
                        <a:sat val="100000"/>
                      </a:schemeClr>
                    </a:gs>
                    <a:gs pos="90000">
                      <a:schemeClr val="accent1">
                        <a:shade val="50000"/>
                        <a:satMod val="100000"/>
                      </a:schemeClr>
                    </a:gs>
                  </a:gsLst>
                  <a:lin ang="5400000"/>
                </a:gradFill>
                <a:effectLst>
                  <a:outerShdw blurRad="50800" dist="38100" dir="10800000" algn="r" rotWithShape="0">
                    <a:prstClr val="black">
                      <a:alpha val="40000"/>
                    </a:prstClr>
                  </a:outerShdw>
                </a:effectLst>
              </a:rPr>
              <a:t>נהיגת חורף</a:t>
            </a:r>
          </a:p>
        </p:txBody>
      </p:sp>
      <p:sp>
        <p:nvSpPr>
          <p:cNvPr id="4" name="TextBox 3"/>
          <p:cNvSpPr txBox="1"/>
          <p:nvPr/>
        </p:nvSpPr>
        <p:spPr>
          <a:xfrm>
            <a:off x="4211960" y="548680"/>
            <a:ext cx="703191" cy="246221"/>
          </a:xfrm>
          <a:prstGeom prst="rect">
            <a:avLst/>
          </a:prstGeom>
          <a:solidFill>
            <a:schemeClr val="bg1"/>
          </a:solidFill>
        </p:spPr>
        <p:txBody>
          <a:bodyPr wrap="square" rtlCol="1">
            <a:spAutoFit/>
          </a:bodyPr>
          <a:lstStyle/>
          <a:p>
            <a:pPr algn="ctr"/>
            <a:r>
              <a:rPr lang="he-IL" sz="1000" b="1"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בלמ"ס</a:t>
            </a:r>
            <a:endParaRPr lang="he-IL" sz="1000" b="1">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5" name="מציין מיקום של מספר שקופית 4"/>
          <p:cNvSpPr>
            <a:spLocks noGrp="1"/>
          </p:cNvSpPr>
          <p:nvPr>
            <p:ph type="sldNum" sz="quarter" idx="12"/>
          </p:nvPr>
        </p:nvSpPr>
        <p:spPr>
          <a:xfrm>
            <a:off x="251520" y="6356350"/>
            <a:ext cx="2133600" cy="365125"/>
          </a:xfrm>
        </p:spPr>
        <p:txBody>
          <a:bodyPr/>
          <a:lstStyle/>
          <a:p>
            <a:fld id="{A2887593-D44F-4E4F-896E-3D162845D4DA}" type="slidenum">
              <a:rPr lang="he-IL" smtClean="0"/>
              <a:t>1</a:t>
            </a:fld>
            <a:endParaRPr lang="he-IL"/>
          </a:p>
        </p:txBody>
      </p:sp>
      <p:pic>
        <p:nvPicPr>
          <p:cNvPr id="6" name="Picture 2" descr="C:\Program Files\Microsoft Office\MEDIA\CAGCAT10\j0293828.wmf"/>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79512" y="4437112"/>
            <a:ext cx="2431300" cy="1476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5670269"/>
      </p:ext>
    </p:extLst>
  </p:cSld>
  <p:clrMapOvr>
    <a:masterClrMapping/>
  </p:clrMapOvr>
  <p:transition/>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6" name="TextBox 5"/>
          <p:cNvSpPr txBox="1"/>
          <p:nvPr/>
        </p:nvSpPr>
        <p:spPr>
          <a:xfrm>
            <a:off x="4665165" y="296775"/>
            <a:ext cx="703191" cy="246221"/>
          </a:xfrm>
          <a:prstGeom prst="rect">
            <a:avLst/>
          </a:prstGeom>
          <a:noFill/>
        </p:spPr>
        <p:txBody>
          <a:bodyPr wrap="square" rtlCol="1">
            <a:spAutoFit/>
          </a:bodyPr>
          <a:lstStyle/>
          <a:p>
            <a:pPr algn="ctr"/>
            <a:r>
              <a:rPr lang="he-IL" sz="1000" smtClean="0">
                <a:solidFill>
                  <a:schemeClr val="bg1"/>
                </a:solidFill>
                <a:latin typeface="Tahoma" panose="020b0604030504040204" pitchFamily="34" charset="0"/>
                <a:ea typeface="Tahoma" panose="020b0604030504040204" pitchFamily="34" charset="0"/>
                <a:cs typeface="Tahoma" panose="020b0604030504040204" pitchFamily="34" charset="0"/>
              </a:rPr>
              <a:t>בלמ"ס</a:t>
            </a:r>
            <a:endParaRPr lang="he-IL" sz="100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8" name="מציין מיקום של מספר שקופית 7"/>
          <p:cNvSpPr>
            <a:spLocks noGrp="1"/>
          </p:cNvSpPr>
          <p:nvPr>
            <p:ph type="sldNum" sz="quarter" idx="12"/>
          </p:nvPr>
        </p:nvSpPr>
        <p:spPr>
          <a:xfrm>
            <a:off x="323528" y="6356350"/>
            <a:ext cx="2133600" cy="365125"/>
          </a:xfrm>
        </p:spPr>
        <p:txBody>
          <a:bodyPr/>
          <a:lstStyle/>
          <a:p>
            <a:fld id="{A2887593-D44F-4E4F-896E-3D162845D4DA}" type="slidenum">
              <a:rPr lang="he-IL" smtClean="0">
                <a:solidFill>
                  <a:schemeClr val="bg1"/>
                </a:solidFill>
              </a:rPr>
              <a:t>2</a:t>
            </a:fld>
            <a:endParaRPr lang="he-IL">
              <a:solidFill>
                <a:schemeClr val="bg1"/>
              </a:solidFill>
            </a:endParaRPr>
          </a:p>
        </p:txBody>
      </p:sp>
      <p:sp>
        <p:nvSpPr>
          <p:cNvPr id="9" name="מלבן 8"/>
          <p:cNvSpPr/>
          <p:nvPr/>
        </p:nvSpPr>
        <p:spPr>
          <a:xfrm>
            <a:off x="1056378" y="558826"/>
            <a:ext cx="7776864" cy="8525411"/>
          </a:xfrm>
          <a:prstGeom prst="rect">
            <a:avLst/>
          </a:prstGeom>
        </p:spPr>
        <p:txBody>
          <a:bodyPr wrap="square">
            <a:spAutoFit/>
          </a:bodyPr>
          <a:lstStyle/>
          <a:p>
            <a:pPr algn="ctr">
              <a:lnSpc>
                <a:spcPct val="200000"/>
              </a:lnSpc>
            </a:pPr>
            <a:r>
              <a:rPr lang="he-IL" sz="1600" b="1" u="sng" smtClean="0">
                <a:latin typeface="Tahoma" panose="020b0604030504040204" pitchFamily="34" charset="0"/>
                <a:ea typeface="Tahoma" panose="020b0604030504040204" pitchFamily="34" charset="0"/>
                <a:cs typeface="Tahoma" panose="020b0604030504040204" pitchFamily="34" charset="0"/>
              </a:rPr>
              <a:t>להלן תמצית כללים ודגשים לנהיגת חורף</a:t>
            </a:r>
            <a:r>
              <a:rPr lang="he-IL" sz="1600" b="1" smtClean="0">
                <a:latin typeface="Tahoma" panose="020b0604030504040204" pitchFamily="34" charset="0"/>
                <a:ea typeface="Tahoma" panose="020b0604030504040204" pitchFamily="34" charset="0"/>
                <a:cs typeface="Tahoma" panose="020b0604030504040204" pitchFamily="34" charset="0"/>
              </a:rPr>
              <a:t>:</a:t>
            </a:r>
          </a:p>
          <a:p>
            <a:pPr marL="342900" indent="-342900">
              <a:lnSpc>
                <a:spcPct val="200000"/>
              </a:lnSpc>
              <a:buAutoNum type="arabicPeriod"/>
            </a:pPr>
            <a:r>
              <a:rPr lang="he-IL" sz="1600" smtClean="0">
                <a:latin typeface="Tahoma" panose="020b0604030504040204" pitchFamily="34" charset="0"/>
                <a:ea typeface="Tahoma" panose="020b0604030504040204" pitchFamily="34" charset="0"/>
                <a:cs typeface="Tahoma" panose="020b0604030504040204" pitchFamily="34" charset="0"/>
              </a:rPr>
              <a:t>חובת הדלקות אורות בכל שעות </a:t>
            </a:r>
            <a:r>
              <a:rPr lang="he-IL" sz="1600">
                <a:latin typeface="Tahoma" panose="020b0604030504040204" pitchFamily="34" charset="0"/>
                <a:ea typeface="Tahoma" panose="020b0604030504040204" pitchFamily="34" charset="0"/>
                <a:cs typeface="Tahoma" panose="020b0604030504040204" pitchFamily="34" charset="0"/>
              </a:rPr>
              <a:t>היום </a:t>
            </a:r>
            <a:r>
              <a:rPr lang="he-IL" sz="1600" smtClean="0">
                <a:latin typeface="Tahoma" panose="020b0604030504040204" pitchFamily="34" charset="0"/>
                <a:ea typeface="Tahoma" panose="020b0604030504040204" pitchFamily="34" charset="0"/>
                <a:cs typeface="Tahoma" panose="020b0604030504040204" pitchFamily="34" charset="0"/>
              </a:rPr>
              <a:t>.</a:t>
            </a:r>
            <a:endParaRPr lang="he-IL" sz="1600" smtClean="0">
              <a:latin typeface="Tahoma" panose="020b0604030504040204" pitchFamily="34" charset="0"/>
              <a:ea typeface="Tahoma" panose="020b0604030504040204" pitchFamily="34" charset="0"/>
              <a:cs typeface="Tahoma" panose="020b0604030504040204" pitchFamily="34" charset="0"/>
            </a:endParaRPr>
          </a:p>
          <a:p>
            <a:pPr marL="342900" indent="-342900">
              <a:lnSpc>
                <a:spcPct val="200000"/>
              </a:lnSpc>
              <a:buFontTx/>
              <a:buAutoNum type="arabicPeriod"/>
            </a:pPr>
            <a:r>
              <a:rPr lang="he-IL" sz="1600" b="1" u="sng">
                <a:latin typeface="Tahoma" panose="020b0604030504040204" pitchFamily="34" charset="0"/>
                <a:ea typeface="Tahoma" panose="020b0604030504040204" pitchFamily="34" charset="0"/>
                <a:cs typeface="Tahoma" panose="020b0604030504040204" pitchFamily="34" charset="0"/>
              </a:rPr>
              <a:t>גשם ראשון</a:t>
            </a:r>
            <a:r>
              <a:rPr lang="he-IL" sz="1600">
                <a:latin typeface="Tahoma" panose="020b0604030504040204" pitchFamily="34" charset="0"/>
                <a:ea typeface="Tahoma" panose="020b0604030504040204" pitchFamily="34" charset="0"/>
                <a:cs typeface="Tahoma" panose="020b0604030504040204" pitchFamily="34" charset="0"/>
              </a:rPr>
              <a:t>: הינו כל גשם שיורד לאחר מספר ימים של יובש, הגשם מתערבב </a:t>
            </a:r>
            <a:r>
              <a:rPr lang="he-IL" sz="1600" smtClean="0">
                <a:latin typeface="Tahoma" panose="020b0604030504040204" pitchFamily="34" charset="0"/>
                <a:ea typeface="Tahoma" panose="020b0604030504040204" pitchFamily="34" charset="0"/>
                <a:cs typeface="Tahoma" panose="020b0604030504040204" pitchFamily="34" charset="0"/>
              </a:rPr>
              <a:t>עם </a:t>
            </a:r>
            <a:r>
              <a:rPr lang="he-IL" sz="1600">
                <a:latin typeface="Tahoma" panose="020b0604030504040204" pitchFamily="34" charset="0"/>
                <a:ea typeface="Tahoma" panose="020b0604030504040204" pitchFamily="34" charset="0"/>
                <a:cs typeface="Tahoma" panose="020b0604030504040204" pitchFamily="34" charset="0"/>
              </a:rPr>
              <a:t>לכלוך, אבק ,שמן ,ודלק שהצטברו בכביש, יוצר רמת חיכוך נמוכה ביותר והופך את הכביש לחלק במיוחד, מומלץ להוריד את מהירות הנסיעה במיוחד בסיבובים .</a:t>
            </a:r>
          </a:p>
          <a:p>
            <a:pPr marL="342900" indent="-342900">
              <a:lnSpc>
                <a:spcPct val="200000"/>
              </a:lnSpc>
              <a:buAutoNum type="arabicPeriod"/>
            </a:pPr>
            <a:r>
              <a:rPr lang="he-IL" sz="1600" b="1" u="sng" smtClean="0">
                <a:latin typeface="Tahoma" panose="020b0604030504040204" pitchFamily="34" charset="0"/>
                <a:ea typeface="Tahoma" panose="020b0604030504040204" pitchFamily="34" charset="0"/>
                <a:cs typeface="Tahoma" panose="020b0604030504040204" pitchFamily="34" charset="0"/>
              </a:rPr>
              <a:t>לפני הנהיגה</a:t>
            </a:r>
            <a:r>
              <a:rPr lang="he-IL" sz="1600" smtClean="0">
                <a:latin typeface="Tahoma" panose="020b0604030504040204" pitchFamily="34" charset="0"/>
                <a:ea typeface="Tahoma" panose="020b0604030504040204" pitchFamily="34" charset="0"/>
                <a:cs typeface="Tahoma" panose="020b0604030504040204" pitchFamily="34" charset="0"/>
              </a:rPr>
              <a:t>: יש לנקות מראות, חלונות ופנסים מלכלוך ובוץ, יש לוודא תקינות    מערכות החיוניות , בלמים, צמיגים, אורות ,היגוי ומגבים.</a:t>
            </a:r>
          </a:p>
          <a:p>
            <a:pPr marL="342900" indent="-342900">
              <a:lnSpc>
                <a:spcPct val="200000"/>
              </a:lnSpc>
              <a:buFontTx/>
              <a:buAutoNum type="arabicPeriod"/>
            </a:pPr>
            <a:r>
              <a:rPr lang="he-IL" sz="1600" b="1" u="sng" smtClean="0">
                <a:latin typeface="Tahoma" panose="020b0604030504040204" pitchFamily="34" charset="0"/>
                <a:ea typeface="Tahoma" panose="020b0604030504040204" pitchFamily="34" charset="0"/>
                <a:cs typeface="Tahoma" panose="020b0604030504040204" pitchFamily="34" charset="0"/>
              </a:rPr>
              <a:t>האצה </a:t>
            </a:r>
            <a:r>
              <a:rPr lang="he-IL" sz="1600" b="1" u="sng">
                <a:latin typeface="Tahoma" panose="020b0604030504040204" pitchFamily="34" charset="0"/>
                <a:ea typeface="Tahoma" panose="020b0604030504040204" pitchFamily="34" charset="0"/>
                <a:cs typeface="Tahoma" panose="020b0604030504040204" pitchFamily="34" charset="0"/>
              </a:rPr>
              <a:t>ובלימה</a:t>
            </a:r>
            <a:r>
              <a:rPr lang="he-IL" sz="1600">
                <a:latin typeface="Tahoma" panose="020b0604030504040204" pitchFamily="34" charset="0"/>
                <a:ea typeface="Tahoma" panose="020b0604030504040204" pitchFamily="34" charset="0"/>
                <a:cs typeface="Tahoma" panose="020b0604030504040204" pitchFamily="34" charset="0"/>
              </a:rPr>
              <a:t>: </a:t>
            </a:r>
            <a:r>
              <a:rPr lang="he-IL" sz="1600" smtClean="0">
                <a:latin typeface="Tahoma" panose="020b0604030504040204" pitchFamily="34" charset="0"/>
                <a:ea typeface="Tahoma" panose="020b0604030504040204" pitchFamily="34" charset="0"/>
                <a:cs typeface="Tahoma" panose="020b0604030504040204" pitchFamily="34" charset="0"/>
              </a:rPr>
              <a:t> האצה </a:t>
            </a:r>
            <a:r>
              <a:rPr lang="he-IL" sz="1600">
                <a:latin typeface="Tahoma" panose="020b0604030504040204" pitchFamily="34" charset="0"/>
                <a:ea typeface="Tahoma" panose="020b0604030504040204" pitchFamily="34" charset="0"/>
                <a:cs typeface="Tahoma" panose="020b0604030504040204" pitchFamily="34" charset="0"/>
              </a:rPr>
              <a:t>ובלימת פתע עלולים לגרום לאיבוד שליטה </a:t>
            </a:r>
            <a:r>
              <a:rPr lang="he-IL" sz="1600" smtClean="0">
                <a:latin typeface="Tahoma" panose="020b0604030504040204" pitchFamily="34" charset="0"/>
                <a:ea typeface="Tahoma" panose="020b0604030504040204" pitchFamily="34" charset="0"/>
                <a:cs typeface="Tahoma" panose="020b0604030504040204" pitchFamily="34" charset="0"/>
              </a:rPr>
              <a:t>ברכב  ,  במיוחד יש להאט </a:t>
            </a:r>
            <a:r>
              <a:rPr lang="he-IL" sz="1600">
                <a:latin typeface="Tahoma" panose="020b0604030504040204" pitchFamily="34" charset="0"/>
                <a:ea typeface="Tahoma" panose="020b0604030504040204" pitchFamily="34" charset="0"/>
                <a:cs typeface="Tahoma" panose="020b0604030504040204" pitchFamily="34" charset="0"/>
              </a:rPr>
              <a:t>לפני סיבובים ופניות חדות,</a:t>
            </a:r>
            <a:r>
              <a:rPr lang="en-US" sz="1600">
                <a:latin typeface="Tahoma" panose="020b0604030504040204" pitchFamily="34" charset="0"/>
                <a:ea typeface="Tahoma" panose="020b0604030504040204" pitchFamily="34" charset="0"/>
                <a:cs typeface="Tahoma" panose="020b0604030504040204" pitchFamily="34" charset="0"/>
              </a:rPr>
              <a:t> </a:t>
            </a:r>
            <a:r>
              <a:rPr lang="he-IL" sz="1600">
                <a:latin typeface="Tahoma" panose="020b0604030504040204" pitchFamily="34" charset="0"/>
                <a:ea typeface="Tahoma" panose="020b0604030504040204" pitchFamily="34" charset="0"/>
                <a:cs typeface="Tahoma" panose="020b0604030504040204" pitchFamily="34" charset="0"/>
              </a:rPr>
              <a:t>מערכת </a:t>
            </a:r>
            <a:r>
              <a:rPr lang="en-US" sz="1600">
                <a:latin typeface="Tahoma" panose="020b0604030504040204" pitchFamily="34" charset="0"/>
                <a:ea typeface="Tahoma" panose="020b0604030504040204" pitchFamily="34" charset="0"/>
                <a:cs typeface="Tahoma" panose="020b0604030504040204" pitchFamily="34" charset="0"/>
              </a:rPr>
              <a:t>ABS</a:t>
            </a:r>
            <a:r>
              <a:rPr lang="he-IL" sz="1600">
                <a:latin typeface="Tahoma" panose="020b0604030504040204" pitchFamily="34" charset="0"/>
                <a:ea typeface="Tahoma" panose="020b0604030504040204" pitchFamily="34" charset="0"/>
                <a:cs typeface="Tahoma" panose="020b0604030504040204" pitchFamily="34" charset="0"/>
              </a:rPr>
              <a:t> נכנסת לפעולה בעת בלימת חרום, מורגשות " דפיקות " חזקות בדוושה ,אין להיבהל מכך ויש להמשיך לבלום.</a:t>
            </a:r>
          </a:p>
          <a:p>
            <a:pPr marL="342900" indent="-342900">
              <a:lnSpc>
                <a:spcPct val="200000"/>
              </a:lnSpc>
              <a:buAutoNum type="arabicPeriod"/>
            </a:pPr>
            <a:endParaRPr lang="he-IL" sz="1600" smtClean="0">
              <a:latin typeface="Tahoma" panose="020b0604030504040204" pitchFamily="34" charset="0"/>
              <a:ea typeface="Tahoma" panose="020b0604030504040204" pitchFamily="34" charset="0"/>
              <a:cs typeface="Tahoma" panose="020b0604030504040204" pitchFamily="34" charset="0"/>
            </a:endParaRPr>
          </a:p>
          <a:p>
            <a:pPr marL="342900" indent="-342900">
              <a:lnSpc>
                <a:spcPct val="200000"/>
              </a:lnSpc>
              <a:buAutoNum type="arabicPeriod"/>
            </a:pPr>
            <a:endParaRPr lang="he-IL" sz="1600" smtClean="0">
              <a:latin typeface="Tahoma" panose="020b0604030504040204" pitchFamily="34" charset="0"/>
              <a:ea typeface="Tahoma" panose="020b0604030504040204" pitchFamily="34" charset="0"/>
              <a:cs typeface="Tahoma" panose="020b0604030504040204" pitchFamily="34" charset="0"/>
            </a:endParaRPr>
          </a:p>
          <a:p>
            <a:pPr marL="342900" indent="-342900">
              <a:lnSpc>
                <a:spcPct val="200000"/>
              </a:lnSpc>
              <a:buAutoNum type="arabicPeriod"/>
            </a:pPr>
            <a:endParaRPr lang="he-IL" sz="1600" smtClean="0">
              <a:latin typeface="Tahoma" panose="020b0604030504040204" pitchFamily="34" charset="0"/>
              <a:ea typeface="Tahoma" panose="020b0604030504040204" pitchFamily="34" charset="0"/>
              <a:cs typeface="Tahoma" panose="020b0604030504040204" pitchFamily="34" charset="0"/>
            </a:endParaRPr>
          </a:p>
          <a:p>
            <a:pPr marL="342900" indent="-342900">
              <a:lnSpc>
                <a:spcPct val="200000"/>
              </a:lnSpc>
              <a:buAutoNum type="arabicPeriod"/>
            </a:pPr>
            <a:endParaRPr lang="he-IL" sz="1600">
              <a:latin typeface="Tahoma" panose="020b0604030504040204" pitchFamily="34" charset="0"/>
              <a:ea typeface="Tahoma" panose="020b0604030504040204" pitchFamily="34" charset="0"/>
              <a:cs typeface="Tahoma" panose="020b0604030504040204" pitchFamily="34" charset="0"/>
            </a:endParaRPr>
          </a:p>
          <a:p>
            <a:pPr marL="342900" indent="-342900">
              <a:lnSpc>
                <a:spcPct val="200000"/>
              </a:lnSpc>
              <a:buAutoNum type="arabicPeriod"/>
            </a:pPr>
            <a:endParaRPr lang="he-I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782967548"/>
      </p:ext>
    </p:extLst>
  </p:cSld>
  <p:clrMapOvr>
    <a:masterClrMapping/>
  </p:clrMapOvr>
  <p:transition/>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מציין מיקום של מספר שקופית 3"/>
          <p:cNvSpPr>
            <a:spLocks noGrp="1"/>
          </p:cNvSpPr>
          <p:nvPr>
            <p:ph type="sldNum" sz="quarter" idx="12"/>
          </p:nvPr>
        </p:nvSpPr>
        <p:spPr/>
        <p:txBody>
          <a:bodyPr/>
          <a:lstStyle/>
          <a:p>
            <a:fld id="{A2887593-D44F-4E4F-896E-3D162845D4DA}" type="slidenum">
              <a:rPr lang="he-IL" smtClean="0"/>
              <a:t>3</a:t>
            </a:fld>
            <a:endParaRPr lang="he-IL"/>
          </a:p>
        </p:txBody>
      </p:sp>
      <p:sp>
        <p:nvSpPr>
          <p:cNvPr id="5" name="מלבן 4"/>
          <p:cNvSpPr/>
          <p:nvPr/>
        </p:nvSpPr>
        <p:spPr>
          <a:xfrm>
            <a:off x="971600" y="980727"/>
            <a:ext cx="7704856" cy="5632311"/>
          </a:xfrm>
          <a:prstGeom prst="rect">
            <a:avLst/>
          </a:prstGeom>
        </p:spPr>
        <p:txBody>
          <a:bodyPr wrap="square">
            <a:spAutoFit/>
          </a:bodyPr>
          <a:lstStyle/>
          <a:p>
            <a:pPr>
              <a:lnSpc>
                <a:spcPct val="200000"/>
              </a:lnSpc>
            </a:pPr>
            <a:r>
              <a:rPr lang="he-IL" sz="1600" smtClean="0">
                <a:latin typeface="Tahoma" panose="020b0604030504040204" pitchFamily="34" charset="0"/>
                <a:ea typeface="Tahoma" panose="020b0604030504040204" pitchFamily="34" charset="0"/>
                <a:cs typeface="Tahoma" panose="020b0604030504040204" pitchFamily="34" charset="0"/>
              </a:rPr>
              <a:t>5. </a:t>
            </a:r>
            <a:r>
              <a:rPr lang="he-IL" sz="1600" b="1" u="sng" smtClean="0">
                <a:latin typeface="Tahoma" panose="020b0604030504040204" pitchFamily="34" charset="0"/>
                <a:ea typeface="Tahoma" panose="020b0604030504040204" pitchFamily="34" charset="0"/>
                <a:cs typeface="Tahoma" panose="020b0604030504040204" pitchFamily="34" charset="0"/>
              </a:rPr>
              <a:t>שמירת מרחק</a:t>
            </a:r>
            <a:r>
              <a:rPr lang="he-IL" sz="1600" smtClean="0">
                <a:latin typeface="Tahoma" panose="020b0604030504040204" pitchFamily="34" charset="0"/>
                <a:ea typeface="Tahoma" panose="020b0604030504040204" pitchFamily="34" charset="0"/>
                <a:cs typeface="Tahoma" panose="020b0604030504040204" pitchFamily="34" charset="0"/>
              </a:rPr>
              <a:t>: מרחק הבלימה מתארך בכביש חלק, לכן יש לשמור מרווח גדול יותר מהרגיל ובכך להימנע מבלימת פתע ( במיוחד בכביש רטוב ).</a:t>
            </a:r>
          </a:p>
          <a:p>
            <a:pPr lvl="0">
              <a:lnSpc>
                <a:spcPct val="200000"/>
              </a:lnSpc>
            </a:pPr>
            <a:r>
              <a:rPr lang="he-IL" sz="1600" smtClean="0">
                <a:latin typeface="Tahoma" panose="020b0604030504040204" pitchFamily="34" charset="0"/>
                <a:ea typeface="Tahoma" panose="020b0604030504040204" pitchFamily="34" charset="0"/>
                <a:cs typeface="Tahoma" panose="020b0604030504040204" pitchFamily="34" charset="0"/>
              </a:rPr>
              <a:t>6. </a:t>
            </a:r>
            <a:r>
              <a:rPr lang="he-IL" sz="1600" b="1" u="sng" smtClean="0">
                <a:solidFill>
                  <a:prstClr val="black"/>
                </a:solidFill>
                <a:latin typeface="Tahoma" panose="020b0604030504040204" pitchFamily="34" charset="0"/>
                <a:ea typeface="Tahoma" panose="020b0604030504040204" pitchFamily="34" charset="0"/>
                <a:cs typeface="Tahoma" panose="020b0604030504040204" pitchFamily="34" charset="0"/>
              </a:rPr>
              <a:t>כניסה לשלוליות</a:t>
            </a:r>
            <a:r>
              <a:rPr lang="he-IL" sz="1600" smtClean="0">
                <a:solidFill>
                  <a:prstClr val="black"/>
                </a:solidFill>
                <a:latin typeface="Tahoma" panose="020b0604030504040204" pitchFamily="34" charset="0"/>
                <a:ea typeface="Tahoma" panose="020b0604030504040204" pitchFamily="34" charset="0"/>
                <a:cs typeface="Tahoma" panose="020b0604030504040204" pitchFamily="34" charset="0"/>
              </a:rPr>
              <a:t>: מומלץ לא להיכנס לשלוליות גדולות, רצוי לעקוף אותן, לא ניתן לדעת אם מסתתרות בהן בורות ומה עומקן, </a:t>
            </a:r>
          </a:p>
          <a:p>
            <a:pPr lvl="0">
              <a:lnSpc>
                <a:spcPct val="200000"/>
              </a:lnSpc>
            </a:pPr>
            <a:r>
              <a:rPr lang="he-IL" sz="1600" smtClean="0">
                <a:solidFill>
                  <a:prstClr val="black"/>
                </a:solidFill>
                <a:latin typeface="Tahoma" panose="020b0604030504040204" pitchFamily="34" charset="0"/>
                <a:ea typeface="Tahoma" panose="020b0604030504040204" pitchFamily="34" charset="0"/>
                <a:cs typeface="Tahoma" panose="020b0604030504040204" pitchFamily="34" charset="0"/>
              </a:rPr>
              <a:t>אם </a:t>
            </a:r>
            <a:r>
              <a:rPr lang="he-IL" sz="1600">
                <a:solidFill>
                  <a:prstClr val="black"/>
                </a:solidFill>
                <a:latin typeface="Tahoma" panose="020b0604030504040204" pitchFamily="34" charset="0"/>
                <a:ea typeface="Tahoma" panose="020b0604030504040204" pitchFamily="34" charset="0"/>
                <a:cs typeface="Tahoma" panose="020b0604030504040204" pitchFamily="34" charset="0"/>
              </a:rPr>
              <a:t>כבר </a:t>
            </a:r>
            <a:r>
              <a:rPr lang="he-IL" sz="1600" smtClean="0">
                <a:solidFill>
                  <a:prstClr val="black"/>
                </a:solidFill>
                <a:latin typeface="Tahoma" panose="020b0604030504040204" pitchFamily="34" charset="0"/>
                <a:ea typeface="Tahoma" panose="020b0604030504040204" pitchFamily="34" charset="0"/>
                <a:cs typeface="Tahoma" panose="020b0604030504040204" pitchFamily="34" charset="0"/>
              </a:rPr>
              <a:t>עוברים ,יש </a:t>
            </a:r>
            <a:r>
              <a:rPr lang="he-IL" sz="1600">
                <a:solidFill>
                  <a:prstClr val="black"/>
                </a:solidFill>
                <a:latin typeface="Tahoma" panose="020b0604030504040204" pitchFamily="34" charset="0"/>
                <a:ea typeface="Tahoma" panose="020b0604030504040204" pitchFamily="34" charset="0"/>
                <a:cs typeface="Tahoma" panose="020b0604030504040204" pitchFamily="34" charset="0"/>
              </a:rPr>
              <a:t>להאט בחצייה, בהילוך נמוך, הגה ישר, להימנע מבלימה או האצה ולשמור מרחק, לאחר החצייה לבדוק ולייבש את הבלמים ע"י מספר לחיצות עדינות על דוושת הבלם.</a:t>
            </a:r>
          </a:p>
          <a:p>
            <a:pPr>
              <a:lnSpc>
                <a:spcPct val="200000"/>
              </a:lnSpc>
            </a:pPr>
            <a:endParaRPr lang="he-IL" sz="1600" smtClean="0">
              <a:latin typeface="Tahoma" panose="020b0604030504040204" pitchFamily="34" charset="0"/>
              <a:ea typeface="Tahoma" panose="020b0604030504040204" pitchFamily="34" charset="0"/>
              <a:cs typeface="Tahoma" panose="020b0604030504040204" pitchFamily="34" charset="0"/>
            </a:endParaRPr>
          </a:p>
          <a:p>
            <a:pPr>
              <a:lnSpc>
                <a:spcPct val="200000"/>
              </a:lnSpc>
            </a:pPr>
            <a:endParaRPr lang="he-IL" sz="1600" smtClean="0">
              <a:latin typeface="Tahoma" panose="020b0604030504040204" pitchFamily="34" charset="0"/>
              <a:ea typeface="Tahoma" panose="020b0604030504040204" pitchFamily="34" charset="0"/>
              <a:cs typeface="Tahoma" panose="020b0604030504040204" pitchFamily="34" charset="0"/>
            </a:endParaRPr>
          </a:p>
          <a:p>
            <a:pPr marL="514350" indent="-514350">
              <a:lnSpc>
                <a:spcPct val="200000"/>
              </a:lnSpc>
              <a:buAutoNum type="arabicPeriod"/>
            </a:pPr>
            <a:endParaRPr lang="he-IL">
              <a:latin typeface="Tahoma" panose="020b0604030504040204" pitchFamily="34" charset="0"/>
              <a:ea typeface="Tahoma" panose="020b0604030504040204" pitchFamily="34" charset="0"/>
              <a:cs typeface="Tahoma" panose="020b0604030504040204" pitchFamily="34" charset="0"/>
            </a:endParaRPr>
          </a:p>
          <a:p>
            <a:pPr marL="514350" indent="-514350">
              <a:lnSpc>
                <a:spcPct val="200000"/>
              </a:lnSpc>
              <a:buAutoNum type="arabicPeriod"/>
            </a:pPr>
            <a:endParaRPr lang="he-IL">
              <a:latin typeface="Tahoma" panose="020b0604030504040204" pitchFamily="34" charset="0"/>
              <a:ea typeface="Tahoma" panose="020b0604030504040204" pitchFamily="34" charset="0"/>
              <a:cs typeface="Tahoma" panose="020b0604030504040204" pitchFamily="34" charset="0"/>
            </a:endParaRPr>
          </a:p>
        </p:txBody>
      </p:sp>
      <p:sp>
        <p:nvSpPr>
          <p:cNvPr id="6" name="TextBox 5"/>
          <p:cNvSpPr txBox="1"/>
          <p:nvPr/>
        </p:nvSpPr>
        <p:spPr>
          <a:xfrm>
            <a:off x="4665165" y="296775"/>
            <a:ext cx="703191" cy="246221"/>
          </a:xfrm>
          <a:prstGeom prst="rect">
            <a:avLst/>
          </a:prstGeom>
          <a:noFill/>
        </p:spPr>
        <p:txBody>
          <a:bodyPr wrap="square" rtlCol="1">
            <a:spAutoFit/>
          </a:bodyPr>
          <a:lstStyle/>
          <a:p>
            <a:pPr algn="ctr"/>
            <a:r>
              <a:rPr lang="he-IL" sz="1000" smtClean="0">
                <a:solidFill>
                  <a:schemeClr val="bg1"/>
                </a:solidFill>
                <a:latin typeface="Tahoma" panose="020b0604030504040204" pitchFamily="34" charset="0"/>
                <a:ea typeface="Tahoma" panose="020b0604030504040204" pitchFamily="34" charset="0"/>
                <a:cs typeface="Tahoma" panose="020b0604030504040204" pitchFamily="34" charset="0"/>
              </a:rPr>
              <a:t>בלמ"ס</a:t>
            </a:r>
            <a:endParaRPr lang="he-IL" sz="100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877396793"/>
      </p:ext>
    </p:extLst>
  </p:cSld>
  <p:clrMapOvr>
    <a:masterClrMapping/>
  </p:clrMapOvr>
  <p:transition/>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מציין מיקום של מספר שקופית 3"/>
          <p:cNvSpPr>
            <a:spLocks noGrp="1"/>
          </p:cNvSpPr>
          <p:nvPr>
            <p:ph type="sldNum" sz="quarter" idx="12"/>
          </p:nvPr>
        </p:nvSpPr>
        <p:spPr/>
        <p:txBody>
          <a:bodyPr/>
          <a:lstStyle/>
          <a:p>
            <a:fld id="{A2887593-D44F-4E4F-896E-3D162845D4DA}" type="slidenum">
              <a:rPr lang="he-IL" smtClean="0"/>
              <a:t>4</a:t>
            </a:fld>
            <a:endParaRPr lang="he-IL"/>
          </a:p>
        </p:txBody>
      </p:sp>
      <p:sp>
        <p:nvSpPr>
          <p:cNvPr id="5" name="TextBox 4"/>
          <p:cNvSpPr txBox="1"/>
          <p:nvPr/>
        </p:nvSpPr>
        <p:spPr>
          <a:xfrm>
            <a:off x="4665165" y="296775"/>
            <a:ext cx="703191" cy="246221"/>
          </a:xfrm>
          <a:prstGeom prst="rect">
            <a:avLst/>
          </a:prstGeom>
          <a:noFill/>
        </p:spPr>
        <p:txBody>
          <a:bodyPr wrap="square" rtlCol="1">
            <a:spAutoFit/>
          </a:bodyPr>
          <a:lstStyle/>
          <a:p>
            <a:pPr algn="ctr"/>
            <a:r>
              <a:rPr lang="he-IL" sz="1000" smtClean="0">
                <a:solidFill>
                  <a:schemeClr val="bg1"/>
                </a:solidFill>
                <a:latin typeface="Tahoma" panose="020b0604030504040204" pitchFamily="34" charset="0"/>
                <a:ea typeface="Tahoma" panose="020b0604030504040204" pitchFamily="34" charset="0"/>
                <a:cs typeface="Tahoma" panose="020b0604030504040204" pitchFamily="34" charset="0"/>
              </a:rPr>
              <a:t>בלמ"ס</a:t>
            </a:r>
            <a:endParaRPr lang="he-IL" sz="100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6" name="מלבן 5"/>
          <p:cNvSpPr/>
          <p:nvPr/>
        </p:nvSpPr>
        <p:spPr>
          <a:xfrm>
            <a:off x="1043608" y="658028"/>
            <a:ext cx="7704856" cy="5632311"/>
          </a:xfrm>
          <a:prstGeom prst="rect">
            <a:avLst/>
          </a:prstGeom>
        </p:spPr>
        <p:txBody>
          <a:bodyPr wrap="square">
            <a:spAutoFit/>
          </a:bodyPr>
          <a:lstStyle/>
          <a:p>
            <a:pPr>
              <a:lnSpc>
                <a:spcPct val="200000"/>
              </a:lnSpc>
            </a:pPr>
            <a:r>
              <a:rPr lang="he-IL" sz="1600" smtClean="0">
                <a:latin typeface="Tahoma" panose="020b0604030504040204" pitchFamily="34" charset="0"/>
                <a:ea typeface="Tahoma" panose="020b0604030504040204" pitchFamily="34" charset="0"/>
                <a:cs typeface="Tahoma" panose="020b0604030504040204" pitchFamily="34" charset="0"/>
              </a:rPr>
              <a:t>7. </a:t>
            </a:r>
            <a:r>
              <a:rPr lang="he-IL" sz="1600" b="1" u="sng" smtClean="0">
                <a:latin typeface="Tahoma" panose="020b0604030504040204" pitchFamily="34" charset="0"/>
                <a:ea typeface="Tahoma" panose="020b0604030504040204" pitchFamily="34" charset="0"/>
                <a:cs typeface="Tahoma" panose="020b0604030504040204" pitchFamily="34" charset="0"/>
              </a:rPr>
              <a:t>נהיגה בגשם כבד</a:t>
            </a:r>
            <a:r>
              <a:rPr lang="he-IL" sz="1600" smtClean="0">
                <a:latin typeface="Tahoma" panose="020b0604030504040204" pitchFamily="34" charset="0"/>
                <a:ea typeface="Tahoma" panose="020b0604030504040204" pitchFamily="34" charset="0"/>
                <a:cs typeface="Tahoma" panose="020b0604030504040204" pitchFamily="34" charset="0"/>
              </a:rPr>
              <a:t>: זהו מצב קשה ומסוכן, בדרך כלל קורה לזמן קצר. אם ניתן רצוי לעצור בצד הדרך, רחוק ככל האפשר מהכביש, להדליק אורות מצוקה ולחכות עד להיחלשות הגשמים.</a:t>
            </a:r>
          </a:p>
          <a:p>
            <a:pPr>
              <a:lnSpc>
                <a:spcPct val="200000"/>
              </a:lnSpc>
            </a:pPr>
            <a:r>
              <a:rPr lang="he-IL" sz="1600" smtClean="0">
                <a:latin typeface="Tahoma" panose="020b0604030504040204" pitchFamily="34" charset="0"/>
                <a:ea typeface="Tahoma" panose="020b0604030504040204" pitchFamily="34" charset="0"/>
                <a:cs typeface="Tahoma" panose="020b0604030504040204" pitchFamily="34" charset="0"/>
              </a:rPr>
              <a:t>8. </a:t>
            </a:r>
            <a:r>
              <a:rPr lang="he-IL" sz="1600" b="1" u="sng" smtClean="0">
                <a:latin typeface="Tahoma" panose="020b0604030504040204" pitchFamily="34" charset="0"/>
                <a:ea typeface="Tahoma" panose="020b0604030504040204" pitchFamily="34" charset="0"/>
                <a:cs typeface="Tahoma" panose="020b0604030504040204" pitchFamily="34" charset="0"/>
              </a:rPr>
              <a:t>נהיגה בערפל</a:t>
            </a:r>
            <a:r>
              <a:rPr lang="he-IL" sz="1600" smtClean="0">
                <a:latin typeface="Tahoma" panose="020b0604030504040204" pitchFamily="34" charset="0"/>
                <a:ea typeface="Tahoma" panose="020b0604030504040204" pitchFamily="34" charset="0"/>
                <a:cs typeface="Tahoma" panose="020b0604030504040204" pitchFamily="34" charset="0"/>
              </a:rPr>
              <a:t>: טווח הראיה בערפל קצר יותר, יש להאט ולהדליק פנסי ערפל, במידת הצורך יש להדליק אורות מצוקה, רצוי לפתוח חלון כדי לשמוע כלי רכב מתקרבים, אין לעקוף ולסטות מהנתיב.</a:t>
            </a:r>
          </a:p>
          <a:p>
            <a:pPr lvl="0">
              <a:lnSpc>
                <a:spcPct val="200000"/>
              </a:lnSpc>
            </a:pPr>
            <a:r>
              <a:rPr lang="he-IL" sz="1600" smtClean="0">
                <a:latin typeface="Tahoma" panose="020b0604030504040204" pitchFamily="34" charset="0"/>
                <a:ea typeface="Tahoma" panose="020b0604030504040204" pitchFamily="34" charset="0"/>
                <a:cs typeface="Tahoma" panose="020b0604030504040204" pitchFamily="34" charset="0"/>
              </a:rPr>
              <a:t>9. </a:t>
            </a:r>
            <a:r>
              <a:rPr lang="he-IL" sz="1600" b="1" u="sng">
                <a:solidFill>
                  <a:prstClr val="black"/>
                </a:solidFill>
                <a:latin typeface="Tahoma" panose="020b0604030504040204" pitchFamily="34" charset="0"/>
                <a:ea typeface="Tahoma" panose="020b0604030504040204" pitchFamily="34" charset="0"/>
                <a:cs typeface="Tahoma" panose="020b0604030504040204" pitchFamily="34" charset="0"/>
              </a:rPr>
              <a:t>הולכי רגל</a:t>
            </a:r>
            <a:r>
              <a:rPr lang="he-IL" sz="1600">
                <a:solidFill>
                  <a:prstClr val="black"/>
                </a:solidFill>
                <a:latin typeface="Tahoma" panose="020b0604030504040204" pitchFamily="34" charset="0"/>
                <a:ea typeface="Tahoma" panose="020b0604030504040204" pitchFamily="34" charset="0"/>
                <a:cs typeface="Tahoma" panose="020b0604030504040204" pitchFamily="34" charset="0"/>
              </a:rPr>
              <a:t>: כשיורד גשם וחשוך, שדה הראיה מוגבל וקשה יותר להבחין בהולכי רגל, יש להיות יותר ערניים .</a:t>
            </a:r>
          </a:p>
          <a:p>
            <a:pPr>
              <a:lnSpc>
                <a:spcPct val="200000"/>
              </a:lnSpc>
            </a:pPr>
            <a:endParaRPr lang="he-IL" sz="1600" smtClean="0">
              <a:latin typeface="Tahoma" panose="020b0604030504040204" pitchFamily="34" charset="0"/>
              <a:ea typeface="Tahoma" panose="020b0604030504040204" pitchFamily="34" charset="0"/>
              <a:cs typeface="Tahoma" panose="020b0604030504040204" pitchFamily="34" charset="0"/>
            </a:endParaRPr>
          </a:p>
          <a:p>
            <a:pPr marL="514350" indent="-514350">
              <a:lnSpc>
                <a:spcPct val="200000"/>
              </a:lnSpc>
              <a:buAutoNum type="arabicPeriod"/>
            </a:pPr>
            <a:endParaRPr lang="he-IL">
              <a:latin typeface="Tahoma" panose="020b0604030504040204" pitchFamily="34" charset="0"/>
              <a:ea typeface="Tahoma" panose="020b0604030504040204" pitchFamily="34" charset="0"/>
              <a:cs typeface="Tahoma" panose="020b0604030504040204" pitchFamily="34" charset="0"/>
            </a:endParaRPr>
          </a:p>
          <a:p>
            <a:pPr marL="514350" indent="-514350">
              <a:lnSpc>
                <a:spcPct val="200000"/>
              </a:lnSpc>
              <a:buAutoNum type="arabicPeriod"/>
            </a:pPr>
            <a:endParaRPr lang="he-I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380585691"/>
      </p:ext>
    </p:extLst>
  </p:cSld>
  <p:clrMapOvr>
    <a:masterClrMapping/>
  </p:clrMapOvr>
  <p:transition/>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מציין מיקום של מספר שקופית 3"/>
          <p:cNvSpPr>
            <a:spLocks noGrp="1"/>
          </p:cNvSpPr>
          <p:nvPr>
            <p:ph type="sldNum" sz="quarter" idx="12"/>
          </p:nvPr>
        </p:nvSpPr>
        <p:spPr/>
        <p:txBody>
          <a:bodyPr/>
          <a:lstStyle/>
          <a:p>
            <a:fld id="{A2887593-D44F-4E4F-896E-3D162845D4DA}" type="slidenum">
              <a:rPr lang="he-IL" smtClean="0"/>
              <a:t>5</a:t>
            </a:fld>
            <a:endParaRPr lang="he-IL"/>
          </a:p>
        </p:txBody>
      </p:sp>
      <p:sp>
        <p:nvSpPr>
          <p:cNvPr id="5" name="TextBox 4"/>
          <p:cNvSpPr txBox="1"/>
          <p:nvPr/>
        </p:nvSpPr>
        <p:spPr>
          <a:xfrm>
            <a:off x="4665165" y="296775"/>
            <a:ext cx="703191" cy="246221"/>
          </a:xfrm>
          <a:prstGeom prst="rect">
            <a:avLst/>
          </a:prstGeom>
          <a:noFill/>
        </p:spPr>
        <p:txBody>
          <a:bodyPr wrap="square" rtlCol="1">
            <a:spAutoFit/>
          </a:bodyPr>
          <a:lstStyle/>
          <a:p>
            <a:pPr algn="ctr"/>
            <a:r>
              <a:rPr lang="he-IL" sz="1000" smtClean="0">
                <a:solidFill>
                  <a:schemeClr val="bg1"/>
                </a:solidFill>
                <a:latin typeface="Tahoma" panose="020b0604030504040204" pitchFamily="34" charset="0"/>
                <a:ea typeface="Tahoma" panose="020b0604030504040204" pitchFamily="34" charset="0"/>
                <a:cs typeface="Tahoma" panose="020b0604030504040204" pitchFamily="34" charset="0"/>
              </a:rPr>
              <a:t>בלמ"ס</a:t>
            </a:r>
            <a:endParaRPr lang="he-IL" sz="100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6" name="מלבן 5"/>
          <p:cNvSpPr/>
          <p:nvPr/>
        </p:nvSpPr>
        <p:spPr>
          <a:xfrm>
            <a:off x="611560" y="692696"/>
            <a:ext cx="8280920" cy="5755422"/>
          </a:xfrm>
          <a:prstGeom prst="rect">
            <a:avLst/>
          </a:prstGeom>
        </p:spPr>
        <p:txBody>
          <a:bodyPr wrap="square">
            <a:spAutoFit/>
          </a:bodyPr>
          <a:lstStyle/>
          <a:p>
            <a:pPr>
              <a:lnSpc>
                <a:spcPct val="200000"/>
              </a:lnSpc>
            </a:pPr>
            <a:r>
              <a:rPr lang="he-IL" sz="1600" smtClean="0">
                <a:latin typeface="Tahoma" panose="020b0604030504040204" pitchFamily="34" charset="0"/>
                <a:ea typeface="Tahoma" panose="020b0604030504040204" pitchFamily="34" charset="0"/>
                <a:cs typeface="Tahoma" panose="020b0604030504040204" pitchFamily="34" charset="0"/>
              </a:rPr>
              <a:t>10. </a:t>
            </a:r>
            <a:r>
              <a:rPr lang="he-IL" sz="1600" b="1" u="sng" smtClean="0">
                <a:latin typeface="Tahoma" panose="020b0604030504040204" pitchFamily="34" charset="0"/>
                <a:ea typeface="Tahoma" panose="020b0604030504040204" pitchFamily="34" charset="0"/>
                <a:cs typeface="Tahoma" panose="020b0604030504040204" pitchFamily="34" charset="0"/>
              </a:rPr>
              <a:t>נהיגה ברכב דו גלגלי</a:t>
            </a:r>
            <a:r>
              <a:rPr lang="he-IL" sz="1600" smtClean="0">
                <a:latin typeface="Tahoma" panose="020b0604030504040204" pitchFamily="34" charset="0"/>
                <a:ea typeface="Tahoma" panose="020b0604030504040204" pitchFamily="34" charset="0"/>
                <a:cs typeface="Tahoma" panose="020b0604030504040204" pitchFamily="34" charset="0"/>
              </a:rPr>
              <a:t>: נהיגה בכלי רכב זה הרבה יותר מסוכנת, סכנת החלקה גדולה יותר, כושר בלימה נמוך, נראות נמוכה, השפעת הרוח גבוהה והיתקלות בשלוליות ובורות עלולה להיות קטלנית, עדיף להימנע מנהיגה בכלים אלו במזג אויר סוער ואם אין ברירה אז יש לנהוג ביתר זהירות, חובה להשתמש בקסדת ראש.  </a:t>
            </a:r>
          </a:p>
          <a:p>
            <a:pPr>
              <a:lnSpc>
                <a:spcPct val="200000"/>
              </a:lnSpc>
            </a:pPr>
            <a:endParaRPr lang="he-IL" sz="1600">
              <a:latin typeface="Tahoma" panose="020b0604030504040204" pitchFamily="34" charset="0"/>
              <a:ea typeface="Tahoma" panose="020b0604030504040204" pitchFamily="34" charset="0"/>
              <a:cs typeface="Tahoma" panose="020b0604030504040204" pitchFamily="34" charset="0"/>
            </a:endParaRPr>
          </a:p>
          <a:p>
            <a:pPr algn="ctr">
              <a:lnSpc>
                <a:spcPct val="200000"/>
              </a:lnSpc>
            </a:pPr>
            <a:r>
              <a:rPr lang="he-IL" sz="1600" b="1" smtClean="0">
                <a:solidFill>
                  <a:srgbClr val="FF0000"/>
                </a:solidFill>
                <a:latin typeface="Tahoma" panose="020b0604030504040204" pitchFamily="34" charset="0"/>
                <a:ea typeface="Tahoma" panose="020b0604030504040204" pitchFamily="34" charset="0"/>
                <a:cs typeface="Tahoma" panose="020b0604030504040204" pitchFamily="34" charset="0"/>
              </a:rPr>
              <a:t> לסיכום במזג אויר סוער : נסיעה לא הכרחית- יש לבטל או לדחות.</a:t>
            </a:r>
          </a:p>
          <a:p>
            <a:pPr algn="ctr">
              <a:lnSpc>
                <a:spcPct val="200000"/>
              </a:lnSpc>
            </a:pPr>
            <a:r>
              <a:rPr lang="he-IL" sz="2000" b="1" smtClean="0">
                <a:solidFill>
                  <a:srgbClr val="FF0000"/>
                </a:solidFill>
                <a:latin typeface="Tahoma" panose="020b0604030504040204" pitchFamily="34" charset="0"/>
                <a:ea typeface="Tahoma" panose="020b0604030504040204" pitchFamily="34" charset="0"/>
                <a:cs typeface="Tahoma" panose="020b0604030504040204" pitchFamily="34" charset="0"/>
              </a:rPr>
              <a:t>בואו נעבור את החורף בשלום</a:t>
            </a:r>
          </a:p>
          <a:p>
            <a:pPr algn="ctr">
              <a:lnSpc>
                <a:spcPct val="200000"/>
              </a:lnSpc>
            </a:pPr>
            <a:endParaRPr lang="he-IL" sz="2000" b="1" smtClean="0">
              <a:solidFill>
                <a:srgbClr val="FF0000"/>
              </a:solidFill>
              <a:latin typeface="Tahoma" panose="020b0604030504040204" pitchFamily="34" charset="0"/>
              <a:ea typeface="Tahoma" panose="020b0604030504040204" pitchFamily="34" charset="0"/>
              <a:cs typeface="Tahoma" panose="020b0604030504040204" pitchFamily="34" charset="0"/>
            </a:endParaRPr>
          </a:p>
          <a:p>
            <a:pPr algn="ctr"/>
            <a:r>
              <a:rPr lang="he-IL" sz="1600" b="1">
                <a:latin typeface="Tahoma" panose="020b0604030504040204" pitchFamily="34" charset="0"/>
                <a:ea typeface="Tahoma" panose="020b0604030504040204" pitchFamily="34" charset="0"/>
                <a:cs typeface="Tahoma" panose="020b0604030504040204" pitchFamily="34" charset="0"/>
              </a:rPr>
              <a:t>אגף אמון-חטיבת התחבורה</a:t>
            </a:r>
          </a:p>
          <a:p>
            <a:pPr algn="ctr"/>
            <a:r>
              <a:rPr lang="he-IL" sz="1600" b="1">
                <a:latin typeface="Tahoma" panose="020b0604030504040204" pitchFamily="34" charset="0"/>
                <a:ea typeface="Tahoma" panose="020b0604030504040204" pitchFamily="34" charset="0"/>
                <a:cs typeface="Tahoma" panose="020b0604030504040204" pitchFamily="34" charset="0"/>
              </a:rPr>
              <a:t>מערכת קציני בטיחות בתעבורה</a:t>
            </a:r>
            <a:endParaRPr lang="he-IL" sz="1600" b="1" smtClean="0">
              <a:latin typeface="Tahoma" panose="020b0604030504040204" pitchFamily="34" charset="0"/>
              <a:ea typeface="Tahoma" panose="020b0604030504040204" pitchFamily="34" charset="0"/>
              <a:cs typeface="Tahoma" panose="020b0604030504040204" pitchFamily="34" charset="0"/>
            </a:endParaRPr>
          </a:p>
          <a:p>
            <a:pPr algn="l">
              <a:lnSpc>
                <a:spcPct val="200000"/>
              </a:lnSpc>
            </a:pPr>
            <a:endParaRPr lang="he-IL" sz="1200">
              <a:solidFill>
                <a:srgbClr val="FF0000"/>
              </a:solidFill>
              <a:latin typeface="Tahoma" panose="020b0604030504040204" pitchFamily="34" charset="0"/>
              <a:ea typeface="Tahoma" panose="020b0604030504040204" pitchFamily="34" charset="0"/>
              <a:cs typeface="Tahoma" panose="020b0604030504040204" pitchFamily="34" charset="0"/>
            </a:endParaRPr>
          </a:p>
          <a:p>
            <a:pPr marL="514350" indent="-514350">
              <a:lnSpc>
                <a:spcPct val="200000"/>
              </a:lnSpc>
              <a:buAutoNum type="arabicPeriod"/>
            </a:pPr>
            <a:endParaRPr lang="he-I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409262131"/>
      </p:ext>
    </p:extLst>
  </p:cSld>
  <p:clrMapOvr>
    <a:masterClrMapping/>
  </p:clrMapOvr>
  <p:transition/>
  <p:timing/>
</p:sld>
</file>

<file path=ppt/tags/tag1.xml><?xml version="1.0" encoding="utf-8"?>
<p:tagLst xmlns:p="http://schemas.openxmlformats.org/presentationml/2006/main">
  <p:tag name="AS_NET" val="4.0.30319.42000"/>
  <p:tag name="AS_OS" val="Microsoft Windows NT 6.2.9200.0"/>
  <p:tag name="AS_RELEASE_DATE" val="2020.07.14"/>
  <p:tag name="AS_TITLE" val="Aspose.Slides for .NET 2.0"/>
  <p:tag name="AS_VERSION" val="20.7"/>
</p:tagLst>
</file>

<file path=ppt/theme/theme1.xml><?xml version="1.0" encoding="utf-8"?>
<a:theme xmlns:r="http://schemas.openxmlformats.org/officeDocument/2006/relationships"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2.xml><?xml version="1.0" encoding="utf-8"?>
<a:theme xmlns:r="http://schemas.openxmlformats.org/officeDocument/2006/relationships"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מסמך" ma:contentTypeID="0x010100C8A382375F34DB428E47165EA5D1FEAD" ma:contentTypeVersion="1" ma:contentTypeDescription="צור מסמך חדש." ma:contentTypeScope="" ma:versionID="2a5f97a7f19d6f63b1bc20740afa547c">
  <xsd:schema xmlns:xsd="http://www.w3.org/2001/XMLSchema" xmlns:xs="http://www.w3.org/2001/XMLSchema" xmlns:p="http://schemas.microsoft.com/office/2006/metadata/properties" xmlns:ns1="http://schemas.microsoft.com/sharepoint/v3" targetNamespace="http://schemas.microsoft.com/office/2006/metadata/properties" ma:root="true" ma:fieldsID="6f7ff80e04c6ef0ac9e8ec3073ca7dfe"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מתזמן תאריך התחלה" ma:description="'מתזמן תאריך התחלה' הוא עמודת אתר שיוצרת תכונת הפרסום. היא משמשת לציון התאריך והשעה שבהם יופיע הדף לראשונה בפני מבקרי האתר." ma:hidden="true" ma:internalName="PublishingStartDate">
      <xsd:simpleType>
        <xsd:restriction base="dms:Unknown"/>
      </xsd:simpleType>
    </xsd:element>
    <xsd:element name="PublishingExpirationDate" ma:index="9" nillable="true" ma:displayName="מתזמן תאריך סיום" ma:description="'תזמון תאריך הסיום' הוא עמודת אתר שיוצרת תכונת הפרסום. היא משמשת לציון התאריך והשעה שבהם הדף לא יופיע עוד בפני מבקרי האתר."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סוג תוכן"/>
        <xsd:element ref="dc:title" minOccurs="0" maxOccurs="1" ma:index="4" ma:displayName="כותרת"/>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96011E7-7A11-4812-9C1B-6D40E46A81FB}"/>
</file>

<file path=customXml/itemProps2.xml><?xml version="1.0" encoding="utf-8"?>
<ds:datastoreItem xmlns:ds="http://schemas.openxmlformats.org/officeDocument/2006/customXml" ds:itemID="{6D2DBBC4-762C-469C-9E9C-E189A28EBD35}"/>
</file>

<file path=customXml/itemProps3.xml><?xml version="1.0" encoding="utf-8"?>
<ds:datastoreItem xmlns:ds="http://schemas.openxmlformats.org/officeDocument/2006/customXml" ds:itemID="{777A5FBC-E479-43CB-9B8C-F1F67B3BBAEB}"/>
</file>

<file path=docProps/app.xml><?xml version="1.0" encoding="utf-8"?>
<Properties xmlns:vt="http://schemas.openxmlformats.org/officeDocument/2006/docPropsVTypes" xmlns="http://schemas.openxmlformats.org/officeDocument/2006/extended-properties">
  <Company/>
  <PresentationFormat>On-screen Show (4:3)</PresentationFormat>
  <Paragraphs>0</Paragraphs>
  <Slides>0</Slides>
  <Notes>0</Notes>
  <TotalTime>0</TotalTime>
  <HiddenSlides>0</HiddenSlides>
  <MMClips>0</MMClips>
  <ScaleCrop>0</ScaleCrop>
  <LinksUpToDate>0</LinksUpToDate>
  <SharedDoc>0</SharedDoc>
  <HyperlinksChanged>0</HyperlinksChanged>
  <Application>Aspose.Slides for .NET</Application>
  <AppVersion>20.0700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revision>0</cp:revision>
  <dcterms:created xsi:type="dcterms:W3CDTF">2019-05-22T06:43:35Z</dcterms:created>
  <dcterms:modified xsi:type="dcterms:W3CDTF">2022-12-14T06:20:46Z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0x010100C8A382375F34DB428E47165EA5D1FEAD</vt:lpwstr>
  </property>
  <property fmtid="{D5CDD505-2E9C-101B-9397-08002B2CF9AE}" pid="3" name="Order">
    <vt:r8>200</vt:r8>
  </property>
  <property fmtid="{D5CDD505-2E9C-101B-9397-08002B2CF9AE}" pid="4" name="ComplianceAssetId">
    <vt:lpwstr/>
  </property>
  <property fmtid="{D5CDD505-2E9C-101B-9397-08002B2CF9AE}" pid="5" name="TemplateUrl">
    <vt:lpwstr/>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ies>
</file>