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xml" ContentType="application/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20.7-->
<p:presentation xmlns:r="http://schemas.openxmlformats.org/officeDocument/2006/relationships" xmlns:a="http://schemas.openxmlformats.org/drawingml/2006/main" xmlns:p="http://schemas.openxmlformats.org/presentationml/2006/main" rtl="1" saveSubsetFonts="1">
  <p:sldMasterIdLst>
    <p:sldMasterId id="2147483648" r:id="rId1"/>
  </p:sldMasterIdLst>
  <p:notesMasterIdLst>
    <p:notesMasterId r:id="rId2"/>
  </p:notesMasterIdLst>
  <p:sldIdLst>
    <p:sldId id="256" r:id="rId3"/>
    <p:sldId id="257" r:id="rId4"/>
    <p:sldId id="258" r:id="rId5"/>
  </p:sldIdLst>
  <p:sldSz cx="9144000" cy="6858000" type="screen4x3"/>
  <p:notesSz cx="6858000" cy="9926638"/>
  <p:custDataLst>
    <p:tags r:id="rId6"/>
  </p:custDataLst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107" d="100"/>
          <a:sy n="107" d="100"/>
        </p:scale>
        <p:origin x="3390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11" Type="http://schemas.openxmlformats.org/officeDocument/2006/relationships/customXml" Target="../customXml/item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E5A697CB-1C96-46FE-ACFF-5BBD92A23C23}" type="datetimeFigureOut">
              <a:rPr lang="he-IL" smtClean="0"/>
              <a:t>י"ב/סיון/תשפ"א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947738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715153"/>
            <a:ext cx="5486400" cy="4466987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9428583"/>
            <a:ext cx="2971800" cy="496332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347A1888-91F2-4D7F-942A-C8D4ED30079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557944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096EC-E697-493D-B53D-FE3834F33885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15082141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FEF8E-2AFA-4BC1-A1B5-3BAF55B2E370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131833014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0A8D7B-D6CC-44B0-91A8-679E41E09CF4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08602409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77F93-B6EA-4143-BB45-AE42C2C2FCE8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835302183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6B6DD-0FF9-4C28-9CE6-D385929ACC34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06263067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360E38-47FA-4747-B654-3DF1B10F4B6C}" type="datetime8">
              <a:rPr lang="he-IL" smtClean="0"/>
              <a:t>23 מאי 21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48427937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7AED10-D8D2-4842-9A69-AE29FC4F373A}" type="datetime8">
              <a:rPr lang="he-IL" smtClean="0"/>
              <a:t>23 מאי 21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08144039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2E477-3AF0-4A1B-9B76-86A549A00470}" type="datetime8">
              <a:rPr lang="he-IL" smtClean="0"/>
              <a:t>23 מאי 21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41882606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2F7B-17DD-4DBE-9146-95C5EF7B61D3}" type="datetime8">
              <a:rPr lang="he-IL" smtClean="0"/>
              <a:t>23 מאי 21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77895971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3CB4C-4D3D-46BA-85DA-A6997054CC52}" type="datetime8">
              <a:rPr lang="he-IL" smtClean="0"/>
              <a:t>23 מאי 21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09281908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70A845-1176-4F69-A4C1-FC47D66F55E4}" type="datetime8">
              <a:rPr lang="he-IL" smtClean="0"/>
              <a:t>23 מאי 21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21174807"/>
      </p:ext>
    </p:extLst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../media/image1.jpeg" /><Relationship Id="rId13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1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he-IL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FD1A-9564-43CA-938F-91953C6FDE5F}" type="datetime8">
              <a:rPr lang="he-IL" smtClean="0"/>
              <a:t>23 מאי 21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887593-D44F-4E4F-896E-3D162845D4DA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59271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hf hdr="0" ftr="0" dt="0"/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2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blipFill dpi="0" rotWithShape="1">
          <a:blip r:embed="rId2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395536" y="2204864"/>
            <a:ext cx="4464496" cy="2376264"/>
          </a:xfrm>
        </p:spPr>
        <p:txBody>
          <a:bodyPr>
            <a:normAutofit/>
          </a:bodyPr>
          <a:lstStyle/>
          <a:p>
            <a:r>
              <a:rPr lang="he-IL" sz="48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דגשים בנושא</a:t>
            </a:r>
            <a:br>
              <a:rPr lang="he-IL" sz="48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he-IL" sz="48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נהיגת קיץ</a:t>
            </a:r>
            <a:endParaRPr lang="he-IL" sz="4800" b="1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11960" y="548680"/>
            <a:ext cx="703191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1">
            <a:spAutoFit/>
          </a:bodyPr>
          <a:lstStyle/>
          <a:p>
            <a:pPr algn="ctr"/>
            <a:r>
              <a:rPr lang="he-IL" sz="1000" b="1" smtClean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שמור</a:t>
            </a:r>
            <a:endParaRPr lang="he-IL" sz="1000" b="1">
              <a:solidFill>
                <a:schemeClr val="tx1">
                  <a:lumMod val="50000"/>
                  <a:lumOff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>
          <a:xfrm>
            <a:off x="251520" y="6356350"/>
            <a:ext cx="2133600" cy="365125"/>
          </a:xfrm>
        </p:spPr>
        <p:txBody>
          <a:bodyPr/>
          <a:lstStyle/>
          <a:p>
            <a:fld id="{A2887593-D44F-4E4F-896E-3D162845D4DA}" type="slidenum">
              <a:rPr lang="he-IL" smtClean="0"/>
              <a:t>1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055670269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כותרת 1"/>
          <p:cNvSpPr txBox="1"/>
          <p:nvPr/>
        </p:nvSpPr>
        <p:spPr>
          <a:xfrm>
            <a:off x="4211960" y="542996"/>
            <a:ext cx="4536504" cy="792088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e-IL" b="1">
              <a:solidFill>
                <a:schemeClr val="tx2">
                  <a:lumMod val="60000"/>
                  <a:lumOff val="4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כותרת משנה 2"/>
          <p:cNvSpPr txBox="1"/>
          <p:nvPr/>
        </p:nvSpPr>
        <p:spPr>
          <a:xfrm>
            <a:off x="395536" y="908721"/>
            <a:ext cx="8424936" cy="5112568"/>
          </a:xfrm>
          <a:prstGeom prst="rect">
            <a:avLst/>
          </a:prstGeom>
        </p:spPr>
        <p:txBody>
          <a:bodyPr vert="horz" lIns="91440" tIns="45720" rIns="91440" bIns="45720" rtlCol="1">
            <a:normAutofit fontScale="92500" lnSpcReduction="10000"/>
          </a:bodyPr>
          <a:lstStyle>
            <a:lvl1pPr marL="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1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>
              <a:lnSpc>
                <a:spcPct val="200000"/>
              </a:lnSpc>
              <a:spcBef>
                <a:spcPct val="0"/>
              </a:spcBef>
            </a:pPr>
            <a:r>
              <a:rPr lang="he-IL" sz="1600" u="sng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להלן </a:t>
            </a:r>
            <a:r>
              <a:rPr lang="he-IL" sz="1600" u="sng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דגשים </a:t>
            </a:r>
            <a:r>
              <a:rPr lang="he-IL" sz="1600" u="sng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לנהיגת קיץ</a:t>
            </a:r>
            <a:r>
              <a:rPr lang="he-IL" sz="16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L="342900" lvl="0" indent="-342900" algn="r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e-IL" sz="16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בחודשי הקיץ</a:t>
            </a:r>
            <a:r>
              <a:rPr lang="he-IL" sz="16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he-IL" sz="16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הכבישים מאובקים, ולוהטים, אם הכביש נרטב, מכל סיבה שהיא, נוצר מגרש החלקה מסוכן, </a:t>
            </a:r>
          </a:p>
          <a:p>
            <a:pPr marL="342900" lvl="0" indent="-342900" algn="r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e-IL" sz="16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הרכב החונה בשמש מגיב כחממה הטמפרטורה בתוך הרכב מגיעה לכ- 70 מעלות צלסיוס, לכן נדרש טרם הנסיעה לאוורר את הרכב (פתיחת חלונות) ולהפעיל את המזגן .</a:t>
            </a:r>
            <a:r>
              <a:rPr lang="he-IL" sz="1600" u="sng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342900" lvl="0" indent="-342900" algn="r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e-IL" sz="16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כאשר </a:t>
            </a:r>
            <a:r>
              <a:rPr lang="he-IL" sz="16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אתם נוהגים בתנאי חום למרחקים כדאי לזכור שאתם ערניים ורעננים, עצירה להתרעננות היא "חובה" הנהיגה מעייפת ,קיימת סכנת להתייבשות, חשוב לעצור במקום בטוח כמו תחנות דלק </a:t>
            </a:r>
            <a:r>
              <a:rPr lang="he-IL" sz="1600" b="1" u="sng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ולעולם לא לעצור בשול הדרך</a:t>
            </a:r>
            <a:r>
              <a:rPr lang="he-IL" sz="1600" u="sng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marL="342900" lvl="0" indent="-342900" algn="r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e-IL" sz="16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בזמן נהיגה רצוי להיעזר במשקפי שמש או בסך שמש להימנע מסנוור.</a:t>
            </a:r>
          </a:p>
          <a:p>
            <a:pPr marL="342900" lvl="0" indent="-342900" algn="r">
              <a:lnSpc>
                <a:spcPct val="200000"/>
              </a:lnSpc>
              <a:spcBef>
                <a:spcPct val="0"/>
              </a:spcBef>
              <a:buFontTx/>
              <a:buAutoNum type="arabicPeriod"/>
            </a:pPr>
            <a:r>
              <a:rPr lang="he-IL" sz="16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הקפדה על לחץ אויר תקין ברכב חשובה ליציבות הרכב, יעילות הבלימה, מניעת אפשרות לפיצוץ הצמיג ושמירה על אורך חייו.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65165" y="296775"/>
            <a:ext cx="703191" cy="2462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he-IL" sz="1000" smtClean="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שמור</a:t>
            </a:r>
            <a:endParaRPr lang="he-IL" sz="100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כותרת 1"/>
          <p:cNvSpPr txBox="1"/>
          <p:nvPr/>
        </p:nvSpPr>
        <p:spPr>
          <a:xfrm>
            <a:off x="4239933" y="1196752"/>
            <a:ext cx="4536504" cy="639847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>
            <a:lvl1pPr algn="ctr" defTabSz="914400" rtl="1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endParaRPr lang="he-IL" sz="3200">
              <a:solidFill>
                <a:schemeClr val="tx2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מציין מיקום של מספר שקופית 7"/>
          <p:cNvSpPr>
            <a:spLocks noGrp="1"/>
          </p:cNvSpPr>
          <p:nvPr>
            <p:ph type="sldNum" sz="quarter" idx="12"/>
          </p:nvPr>
        </p:nvSpPr>
        <p:spPr>
          <a:xfrm>
            <a:off x="323528" y="6356350"/>
            <a:ext cx="2133600" cy="365125"/>
          </a:xfrm>
        </p:spPr>
        <p:txBody>
          <a:bodyPr/>
          <a:lstStyle/>
          <a:p>
            <a:fld id="{A2887593-D44F-4E4F-896E-3D162845D4DA}" type="slidenum">
              <a:rPr lang="he-IL" smtClean="0">
                <a:solidFill>
                  <a:schemeClr val="bg1"/>
                </a:solidFill>
              </a:rPr>
              <a:t>2</a:t>
            </a:fld>
            <a:endParaRPr lang="he-IL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967548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xml="http://www.w3.org/XML/1998/namespace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 במיוחד שהילדים נמצאים בחופשת הקיץ יש להקפיד על כללי זהירות ולנסוע ע"פ  תנאי הדרך, "</a:t>
            </a:r>
            <a:r>
              <a:rPr lang="he-IL" sz="1900" b="1" u="sng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סבלנות</a:t>
            </a:r>
            <a:r>
              <a:rPr lang="he-IL" sz="1900" b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"היא עצה מתאימה לנהג הישראלי בכול מזג אויר, 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7. בזמן נסיעה יש להקפיד שכלל הנוסעים ברכב חגורים בחגורות הבטיחות והילדים במושבי </a:t>
            </a:r>
            <a:r>
              <a:rPr lang="he-IL" sz="19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הבטיחות </a:t>
            </a: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התואמים את גילם ומשקלם. 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</a:t>
            </a:r>
            <a:r>
              <a:rPr lang="he-IL" sz="19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בתאריך 01/08/2021 נכנסת תקנה חדשה חובת התקנה מערכת עזר להתרעה על שכחת ילדים ברכב.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9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אל </a:t>
            </a: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תגידו " </a:t>
            </a:r>
            <a:r>
              <a:rPr lang="he-IL" sz="1900" b="1" u="sng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לי זה לא יקרה</a:t>
            </a:r>
            <a:r>
              <a:rPr lang="he-IL" sz="190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" עשו כל מה שאפשר בשביל שלא תשכחו את </a:t>
            </a:r>
            <a:r>
              <a:rPr lang="he-IL" sz="1900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היקר לכם מכל ברכב.</a:t>
            </a:r>
            <a:endParaRPr lang="he-IL" sz="1900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800" b="1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600" b="1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he-IL" sz="1600" b="1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בברכת </a:t>
            </a:r>
            <a:r>
              <a:rPr lang="he-IL" sz="1600" b="1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קיץ נעים וקריר 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600" b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</a:t>
            </a:r>
            <a:r>
              <a:rPr lang="he-IL" sz="1600" b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</a:t>
            </a:r>
            <a:r>
              <a:rPr lang="he-IL" sz="1600" b="1" smtClean="0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נסיעה </a:t>
            </a:r>
            <a:r>
              <a:rPr lang="he-IL" sz="1600" b="1">
                <a:solidFill>
                  <a:srgbClr val="FF66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בטוחה וזהירה</a:t>
            </a: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endParaRPr lang="he-IL" sz="1600" b="1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600" b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</a:t>
            </a:r>
            <a:endParaRPr lang="he-IL" sz="1000" b="1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400" b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אגף אמון-חטיבת התחבורה</a:t>
            </a:r>
          </a:p>
          <a:p>
            <a:pPr marL="0" lvl="0" indent="0" algn="l">
              <a:lnSpc>
                <a:spcPct val="200000"/>
              </a:lnSpc>
              <a:spcBef>
                <a:spcPct val="0"/>
              </a:spcBef>
              <a:buNone/>
            </a:pPr>
            <a:r>
              <a:rPr lang="he-IL" sz="1400" b="1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</a:t>
            </a:r>
            <a:r>
              <a:rPr lang="he-IL" sz="1400" b="1" smtClean="0">
                <a:solidFill>
                  <a:prstClr val="black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                                                                                                                                                                                                             תחום בטיחות</a:t>
            </a:r>
            <a:endParaRPr lang="he-IL" sz="1400" b="1">
              <a:solidFill>
                <a:prstClr val="black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87593-D44F-4E4F-896E-3D162845D4DA}" type="slidenum">
              <a:rPr lang="he-IL" smtClean="0"/>
              <a:t>3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05801558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7.14"/>
  <p:tag name="AS_TITLE" val="Aspose.Slides for .NET 2.0"/>
  <p:tag name="AS_VERSION" val="20.7"/>
</p:tagLst>
</file>

<file path=ppt/theme/theme1.xml><?xml version="1.0" encoding="utf-8"?>
<a:theme xmlns:r="http://schemas.openxmlformats.org/officeDocument/2006/relationships"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ppt/theme/theme2.xml><?xml version="1.0" encoding="utf-8"?>
<a:theme xmlns:r="http://schemas.openxmlformats.org/officeDocument/2006/relationships"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מסמך" ma:contentTypeID="0x010100C8A382375F34DB428E47165EA5D1FEAD" ma:contentTypeVersion="1" ma:contentTypeDescription="צור מסמך חדש." ma:contentTypeScope="" ma:versionID="2a5f97a7f19d6f63b1bc20740afa547c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6f7ff80e04c6ef0ac9e8ec3073ca7dfe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מתזמן תאריך התחלה" ma:description="'מתזמן תאריך התחלה' הוא עמודת אתר שיוצרת תכונת הפרסום. היא משמשת לציון התאריך והשעה שבהם יופיע הדף לראשונה בפני מבקרי האתר." ma:hidden="true" ma:internalName="PublishingStartDate">
      <xsd:simpleType>
        <xsd:restriction base="dms:Unknown"/>
      </xsd:simpleType>
    </xsd:element>
    <xsd:element name="PublishingExpirationDate" ma:index="9" nillable="true" ma:displayName="מתזמן תאריך סיום" ma:description="'תזמון תאריך הסיום' הוא עמודת אתר שיוצרת תכונת הפרסום. היא משמשת לציון התאריך והשעה שבהם הדף לא יופיע עוד בפני מבקרי האתר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סוג תוכן"/>
        <xsd:element ref="dc:title" minOccurs="0" maxOccurs="1" ma:index="4" ma:displayName="כותרת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8FD7CB3-C0CC-4372-8B81-3B869A9DD7DB}"/>
</file>

<file path=customXml/itemProps2.xml><?xml version="1.0" encoding="utf-8"?>
<ds:datastoreItem xmlns:ds="http://schemas.openxmlformats.org/officeDocument/2006/customXml" ds:itemID="{07F8326B-5E04-4A7B-A661-59956EC12D86}"/>
</file>

<file path=customXml/itemProps3.xml><?xml version="1.0" encoding="utf-8"?>
<ds:datastoreItem xmlns:ds="http://schemas.openxmlformats.org/officeDocument/2006/customXml" ds:itemID="{0C0993C2-28EF-450C-ACC2-2EC44E1050CB}"/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0</Paragraphs>
  <Slides>0</Slides>
  <Notes>0</Notes>
  <TotalTime>0</TotalTime>
  <HiddenSlides>0</HiddenSlides>
  <MMClips>0</MMClips>
  <ScaleCrop>0</ScaleCrop>
  <LinksUpToDate>0</LinksUpToDate>
  <SharedDoc>0</SharedDoc>
  <HyperlinksChanged>0</HyperlinksChanged>
  <Application>Aspose.Slides for .NET</Application>
  <AppVersion>20.0700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cp:revision>0</cp:revision>
  <cp:lastPrinted>2020-06-28T06:21:12Z</cp:lastPrinted>
  <dcterms:created xsi:type="dcterms:W3CDTF">2019-05-22T06:43:35Z</dcterms:created>
  <dcterms:modified xsi:type="dcterms:W3CDTF">2021-05-23T04:11:06Z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0x010100C8A382375F34DB428E47165EA5D1FEAD</vt:lpwstr>
  </property>
  <property fmtid="{D5CDD505-2E9C-101B-9397-08002B2CF9AE}" pid="3" name="Order">
    <vt:r8>300</vt:r8>
  </property>
  <property fmtid="{D5CDD505-2E9C-101B-9397-08002B2CF9AE}" pid="4" name="ComplianceAssetId">
    <vt:lpwstr/>
  </property>
  <property fmtid="{D5CDD505-2E9C-101B-9397-08002B2CF9AE}" pid="5" name="TemplateUrl">
    <vt:lpwstr/>
  </property>
  <property fmtid="{D5CDD505-2E9C-101B-9397-08002B2CF9AE}" pid="6" name="xd_Signature">
    <vt:bool>false</vt:bool>
  </property>
  <property fmtid="{D5CDD505-2E9C-101B-9397-08002B2CF9AE}" pid="7" name="xd_ProgID">
    <vt:lpwstr/>
  </property>
  <property fmtid="{D5CDD505-2E9C-101B-9397-08002B2CF9AE}" pid="8" name="_SourceUrl">
    <vt:lpwstr/>
  </property>
  <property fmtid="{D5CDD505-2E9C-101B-9397-08002B2CF9AE}" pid="9" name="_SharedFileIndex">
    <vt:lpwstr/>
  </property>
</Properties>
</file>